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33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2" d="100"/>
          <a:sy n="72" d="100"/>
        </p:scale>
        <p:origin x="1506"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754152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972970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811972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4213650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1087530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wenjun78/ibmdatasciencecap/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wenjun78/ibmdatasciencecap/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wenjun78/ibmdatasciencecap/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enjun78/ibmdatasciencecap/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wenjun78/ibmdatasciencecap/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wenjun78/ibmdatasciencecap/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wenjun78/ibmdatasciencecap/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wenjun78/ibmdatasciencecap/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Lau Wen Jun</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Feb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4321"/>
            <a:ext cx="10515600" cy="4351338"/>
          </a:xfrm>
          <a:prstGeom prst="rect">
            <a:avLst/>
          </a:prstGeom>
        </p:spPr>
        <p:txBody>
          <a:bodyPr/>
          <a:lstStyle/>
          <a:p>
            <a:r>
              <a:rPr lang="en-SG" sz="2200" dirty="0">
                <a:solidFill>
                  <a:schemeClr val="accent3">
                    <a:lumMod val="25000"/>
                  </a:schemeClr>
                </a:solidFill>
                <a:latin typeface="Abadi" panose="020B0604020104020204" pitchFamily="34" charset="0"/>
              </a:rPr>
              <a:t>The data wrangling process typically involves several key steps to convert raw data into a more useful format for analysis. Here's a summary of this process using key phrases and a description that could be visualized in a flowchart:</a:t>
            </a:r>
          </a:p>
          <a:p>
            <a:pPr marL="800100" lvl="1" indent="-342900">
              <a:buFont typeface="+mj-lt"/>
              <a:buAutoNum type="arabicPeriod"/>
            </a:pPr>
            <a:r>
              <a:rPr lang="en-SG" sz="1600" dirty="0">
                <a:solidFill>
                  <a:schemeClr val="accent3">
                    <a:lumMod val="25000"/>
                  </a:schemeClr>
                </a:solidFill>
                <a:latin typeface="Abadi" panose="020B0604020104020204" pitchFamily="34" charset="0"/>
              </a:rPr>
              <a:t>Data Inspection: Examine the raw data for quality and structure issues. Key phrases: "Identify missing values", "Detect outliers", "Spot corrupt data".</a:t>
            </a:r>
          </a:p>
          <a:p>
            <a:pPr marL="800100" lvl="1" indent="-342900">
              <a:buFont typeface="+mj-lt"/>
              <a:buAutoNum type="arabicPeriod"/>
            </a:pPr>
            <a:r>
              <a:rPr lang="en-SG" sz="1600" dirty="0">
                <a:solidFill>
                  <a:schemeClr val="accent3">
                    <a:lumMod val="25000"/>
                  </a:schemeClr>
                </a:solidFill>
                <a:latin typeface="Abadi" panose="020B0604020104020204" pitchFamily="34" charset="0"/>
              </a:rPr>
              <a:t>Data Cleaning: Address quality issues found during inspection. Key phrases: "Handle missing data", "Correct data errors", "Remove duplicates".</a:t>
            </a:r>
          </a:p>
          <a:p>
            <a:pPr marL="800100" lvl="1" indent="-342900">
              <a:buFont typeface="+mj-lt"/>
              <a:buAutoNum type="arabicPeriod"/>
            </a:pPr>
            <a:r>
              <a:rPr lang="en-SG" sz="1600" dirty="0">
                <a:solidFill>
                  <a:schemeClr val="accent3">
                    <a:lumMod val="25000"/>
                  </a:schemeClr>
                </a:solidFill>
                <a:latin typeface="Abadi" panose="020B0604020104020204" pitchFamily="34" charset="0"/>
              </a:rPr>
              <a:t>Data Transformation: Modify data to a suitable format or structure for analysis. Key phrases: "Normalize data", "Aggregate data", "Reshape data".</a:t>
            </a:r>
          </a:p>
          <a:p>
            <a:pPr marL="800100" lvl="1" indent="-342900">
              <a:buFont typeface="+mj-lt"/>
              <a:buAutoNum type="arabicPeriod"/>
            </a:pPr>
            <a:r>
              <a:rPr lang="en-SG" sz="1600" dirty="0">
                <a:solidFill>
                  <a:schemeClr val="accent3">
                    <a:lumMod val="25000"/>
                  </a:schemeClr>
                </a:solidFill>
                <a:latin typeface="Abadi" panose="020B0604020104020204" pitchFamily="34" charset="0"/>
              </a:rPr>
              <a:t>Data Enrichment: Enhance data by merging with other datasets or adding derived attributes. Key phrases: "Merge datasets", "Create calculated fields".</a:t>
            </a:r>
          </a:p>
          <a:p>
            <a:pPr marL="800100" lvl="1" indent="-342900">
              <a:buFont typeface="+mj-lt"/>
              <a:buAutoNum type="arabicPeriod"/>
            </a:pPr>
            <a:r>
              <a:rPr lang="en-SG" sz="1600" dirty="0">
                <a:solidFill>
                  <a:schemeClr val="accent3">
                    <a:lumMod val="25000"/>
                  </a:schemeClr>
                </a:solidFill>
                <a:latin typeface="Abadi" panose="020B0604020104020204" pitchFamily="34" charset="0"/>
              </a:rPr>
              <a:t>Data Reduction: Reduce the volume but produce the same or similar analytical results. Key phrases: "Feature selection", "Dimensionality reduction".</a:t>
            </a:r>
          </a:p>
          <a:p>
            <a:pPr marL="800100" lvl="1" indent="-342900">
              <a:buFont typeface="+mj-lt"/>
              <a:buAutoNum type="arabicPeriod"/>
            </a:pPr>
            <a:r>
              <a:rPr lang="en-SG" sz="1600" dirty="0">
                <a:solidFill>
                  <a:schemeClr val="accent3">
                    <a:lumMod val="25000"/>
                  </a:schemeClr>
                </a:solidFill>
                <a:latin typeface="Abadi" panose="020B0604020104020204" pitchFamily="34" charset="0"/>
              </a:rPr>
              <a:t>Data Validation: Ensure that the data cleaning and transformation steps have been properly applied. Key phrases: "Validate against rules", "Review transformations".</a:t>
            </a:r>
          </a:p>
          <a:p>
            <a:pPr marL="800100" lvl="1" indent="-342900">
              <a:buFont typeface="+mj-lt"/>
              <a:buAutoNum type="arabicPeriod"/>
            </a:pPr>
            <a:r>
              <a:rPr lang="en-SG" sz="1600" dirty="0">
                <a:solidFill>
                  <a:schemeClr val="accent3">
                    <a:lumMod val="25000"/>
                  </a:schemeClr>
                </a:solidFill>
                <a:latin typeface="Abadi" panose="020B0604020104020204" pitchFamily="34" charset="0"/>
              </a:rPr>
              <a:t>Data Storage: Save the wrangled data in a storage system for analysis. Key phrases: "Export to database", "Write to CSV/JSON".</a:t>
            </a:r>
          </a:p>
          <a:p>
            <a:r>
              <a:rPr lang="en-US" sz="2000" dirty="0">
                <a:solidFill>
                  <a:schemeClr val="accent3">
                    <a:lumMod val="25000"/>
                  </a:schemeClr>
                </a:solidFill>
                <a:latin typeface="Abadi" panose="020B0604020104020204" pitchFamily="34" charset="0"/>
                <a:hlinkClick r:id="rId3"/>
              </a:rPr>
              <a:t>https://github.com/wenjun78/ibmdatasciencecap/blob/main/labs-jupyter-spacex-Data%20wrangling.ipynb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SG" sz="2200" dirty="0">
                <a:solidFill>
                  <a:schemeClr val="accent3">
                    <a:lumMod val="25000"/>
                  </a:schemeClr>
                </a:solidFill>
                <a:latin typeface="Abadi"/>
              </a:rPr>
              <a:t>Pie Charts: Used to illustrate the proportion of successful launches at different sites and the success-failure ratio at a specific launch site. These charts provide a quick visual comparison of categorical data.</a:t>
            </a:r>
          </a:p>
          <a:p>
            <a:pPr>
              <a:lnSpc>
                <a:spcPct val="100000"/>
              </a:lnSpc>
              <a:spcBef>
                <a:spcPts val="1400"/>
              </a:spcBef>
            </a:pPr>
            <a:r>
              <a:rPr lang="en-SG" sz="2200" dirty="0">
                <a:solidFill>
                  <a:schemeClr val="accent3">
                    <a:lumMod val="25000"/>
                  </a:schemeClr>
                </a:solidFill>
                <a:latin typeface="Abadi"/>
              </a:rPr>
              <a:t>Bar Charts: Deployed to compare the accuracy of different classification models. They effectively showcase differences in performance metrics like accuracy between the models.</a:t>
            </a:r>
          </a:p>
          <a:p>
            <a:pPr>
              <a:lnSpc>
                <a:spcPct val="100000"/>
              </a:lnSpc>
              <a:spcBef>
                <a:spcPts val="1400"/>
              </a:spcBef>
            </a:pPr>
            <a:r>
              <a:rPr lang="en-SG" sz="2200" dirty="0">
                <a:solidFill>
                  <a:schemeClr val="accent3">
                    <a:lumMod val="25000"/>
                  </a:schemeClr>
                </a:solidFill>
                <a:latin typeface="Abadi"/>
              </a:rPr>
              <a:t>Scatter Plots: Utilized for visualizing the correlation (or lack thereof) between payload mass and launch success across various booster versions. Scatter plots are ideal for spotting trends, clusters, and outliers in numerical data.</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https://github.com/wenjun78/ibmdatasciencecap/blob/main/jupyter-labs-eda-dataviz.ipynb.jupyterlite.ipynb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gn="l">
              <a:buNone/>
            </a:pPr>
            <a:r>
              <a:rPr lang="en-SG" sz="2400" b="0" i="0" dirty="0">
                <a:solidFill>
                  <a:srgbClr val="374151"/>
                </a:solidFill>
                <a:effectLst/>
                <a:latin typeface="Abadi" panose="020B0604020104020204" pitchFamily="34" charset="0"/>
              </a:rPr>
              <a:t>SQL Queries Performed:</a:t>
            </a:r>
          </a:p>
          <a:p>
            <a:pPr algn="l">
              <a:buFont typeface="Arial" panose="020B0604020202020204" pitchFamily="34" charset="0"/>
              <a:buChar char="•"/>
            </a:pPr>
            <a:r>
              <a:rPr lang="en-SG" sz="2000" b="0" i="0" dirty="0">
                <a:solidFill>
                  <a:srgbClr val="374151"/>
                </a:solidFill>
                <a:effectLst/>
                <a:latin typeface="Abadi" panose="020B0604020104020204" pitchFamily="34" charset="0"/>
              </a:rPr>
              <a:t>Retrieved distinct launch site names.</a:t>
            </a:r>
          </a:p>
          <a:p>
            <a:pPr algn="l">
              <a:buFont typeface="Arial" panose="020B0604020202020204" pitchFamily="34" charset="0"/>
              <a:buChar char="•"/>
            </a:pPr>
            <a:r>
              <a:rPr lang="en-SG" sz="2000" b="0" i="0" dirty="0">
                <a:solidFill>
                  <a:srgbClr val="374151"/>
                </a:solidFill>
                <a:effectLst/>
                <a:latin typeface="Abadi" panose="020B0604020104020204" pitchFamily="34" charset="0"/>
              </a:rPr>
              <a:t>Displayed records for launch sites beginning with 'CCA'.</a:t>
            </a:r>
          </a:p>
          <a:p>
            <a:pPr algn="l">
              <a:buFont typeface="Arial" panose="020B0604020202020204" pitchFamily="34" charset="0"/>
              <a:buChar char="•"/>
            </a:pPr>
            <a:r>
              <a:rPr lang="en-SG" sz="2000" b="0" i="0" dirty="0">
                <a:solidFill>
                  <a:srgbClr val="374151"/>
                </a:solidFill>
                <a:effectLst/>
                <a:latin typeface="Abadi" panose="020B0604020104020204" pitchFamily="34" charset="0"/>
              </a:rPr>
              <a:t>Calculated total and average payload masses for specific criteria.</a:t>
            </a:r>
          </a:p>
          <a:p>
            <a:pPr algn="l">
              <a:buFont typeface="Arial" panose="020B0604020202020204" pitchFamily="34" charset="0"/>
              <a:buChar char="•"/>
            </a:pPr>
            <a:r>
              <a:rPr lang="en-SG" sz="2000" b="0" i="0" dirty="0">
                <a:solidFill>
                  <a:srgbClr val="374151"/>
                </a:solidFill>
                <a:effectLst/>
                <a:latin typeface="Abadi" panose="020B0604020104020204" pitchFamily="34" charset="0"/>
              </a:rPr>
              <a:t>Identified dates of the first successful landing on a ground pad.</a:t>
            </a:r>
          </a:p>
          <a:p>
            <a:pPr algn="l">
              <a:buFont typeface="Arial" panose="020B0604020202020204" pitchFamily="34" charset="0"/>
              <a:buChar char="•"/>
            </a:pPr>
            <a:r>
              <a:rPr lang="en-SG" sz="2000" b="0" i="0" dirty="0">
                <a:solidFill>
                  <a:srgbClr val="374151"/>
                </a:solidFill>
                <a:effectLst/>
                <a:latin typeface="Abadi" panose="020B0604020104020204" pitchFamily="34" charset="0"/>
              </a:rPr>
              <a:t>Listed boosters successful in drone ship landings within a certain payload range.</a:t>
            </a:r>
          </a:p>
          <a:p>
            <a:pPr algn="l">
              <a:buFont typeface="Arial" panose="020B0604020202020204" pitchFamily="34" charset="0"/>
              <a:buChar char="•"/>
            </a:pPr>
            <a:r>
              <a:rPr lang="en-SG" sz="2000" b="0" i="0" dirty="0">
                <a:solidFill>
                  <a:srgbClr val="374151"/>
                </a:solidFill>
                <a:effectLst/>
                <a:latin typeface="Abadi" panose="020B0604020104020204" pitchFamily="34" charset="0"/>
              </a:rPr>
              <a:t>Counted total mission outcomes.</a:t>
            </a:r>
          </a:p>
          <a:p>
            <a:pPr algn="l">
              <a:buFont typeface="Arial" panose="020B0604020202020204" pitchFamily="34" charset="0"/>
              <a:buChar char="•"/>
            </a:pPr>
            <a:r>
              <a:rPr lang="en-SG" sz="2000" b="0" i="0" dirty="0">
                <a:solidFill>
                  <a:srgbClr val="374151"/>
                </a:solidFill>
                <a:effectLst/>
                <a:latin typeface="Abadi" panose="020B0604020104020204" pitchFamily="34" charset="0"/>
              </a:rPr>
              <a:t>Found boosters carrying the maximum payload.</a:t>
            </a:r>
          </a:p>
          <a:p>
            <a:pPr algn="l">
              <a:buFont typeface="Arial" panose="020B0604020202020204" pitchFamily="34" charset="0"/>
              <a:buChar char="•"/>
            </a:pPr>
            <a:r>
              <a:rPr lang="en-SG" sz="2000" b="0" i="0" dirty="0">
                <a:solidFill>
                  <a:srgbClr val="374151"/>
                </a:solidFill>
                <a:effectLst/>
                <a:latin typeface="Abadi" panose="020B0604020104020204" pitchFamily="34" charset="0"/>
              </a:rPr>
              <a:t>Extracted specific failure landing outcomes for 2015.</a:t>
            </a:r>
          </a:p>
          <a:p>
            <a:pPr algn="l">
              <a:buFont typeface="Arial" panose="020B0604020202020204" pitchFamily="34" charset="0"/>
              <a:buChar char="•"/>
            </a:pPr>
            <a:r>
              <a:rPr lang="en-SG" sz="2000" b="0" i="0" dirty="0">
                <a:solidFill>
                  <a:srgbClr val="374151"/>
                </a:solidFill>
                <a:effectLst/>
                <a:latin typeface="Abadi" panose="020B0604020104020204" pitchFamily="34" charset="0"/>
              </a:rPr>
              <a:t>Ranked landing outcomes by frequency within a date range.</a:t>
            </a:r>
          </a:p>
          <a:p>
            <a:pPr marL="0" indent="0" algn="l">
              <a:buNone/>
            </a:pPr>
            <a:r>
              <a:rPr lang="en-SG" sz="2000" b="0" i="0" dirty="0">
                <a:solidFill>
                  <a:srgbClr val="374151"/>
                </a:solidFill>
                <a:effectLst/>
                <a:latin typeface="Abadi" panose="020B0604020104020204" pitchFamily="34" charset="0"/>
                <a:hlinkClick r:id="rId3"/>
              </a:rPr>
              <a:t>https://github.com/wenjun78/ibmdatasciencecap/blob/main/jupyter-labs-eda-sql-coursera_sqllite.ipynb</a:t>
            </a:r>
            <a:endParaRPr lang="en-SG" sz="2000" dirty="0">
              <a:solidFill>
                <a:srgbClr val="374151"/>
              </a:solidFill>
              <a:latin typeface="Abadi" panose="020B0604020104020204" pitchFamily="34" charset="0"/>
            </a:endParaRPr>
          </a:p>
          <a:p>
            <a:pPr algn="l">
              <a:buFont typeface="Arial" panose="020B0604020202020204" pitchFamily="34" charset="0"/>
              <a:buChar char="•"/>
            </a:pPr>
            <a:endParaRPr lang="en-SG" sz="2000" b="0" i="0" dirty="0">
              <a:solidFill>
                <a:srgbClr val="374151"/>
              </a:solidFill>
              <a:effectLst/>
              <a:latin typeface="Abadi" panose="020B0604020104020204" pitchFamily="34" charset="0"/>
            </a:endParaRPr>
          </a:p>
          <a:p>
            <a:endParaRPr lang="en-US" sz="1800" dirty="0"/>
          </a:p>
          <a:p>
            <a:endParaRPr lang="en-US" sz="1800" dirty="0"/>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pPr>
              <a:lnSpc>
                <a:spcPct val="100000"/>
              </a:lnSpc>
              <a:spcBef>
                <a:spcPts val="1400"/>
              </a:spcBef>
            </a:pPr>
            <a:r>
              <a:rPr lang="en-SG" sz="2200" dirty="0">
                <a:solidFill>
                  <a:schemeClr val="accent3">
                    <a:lumMod val="25000"/>
                  </a:schemeClr>
                </a:solidFill>
                <a:latin typeface="Abadi" panose="020B0604020104020204" pitchFamily="34" charset="0"/>
              </a:rPr>
              <a:t>Markers: Used to pinpoint precise locations such as launch sites, enabling users to identify each site's geographical coordinates on the map.</a:t>
            </a:r>
          </a:p>
          <a:p>
            <a:pPr>
              <a:lnSpc>
                <a:spcPct val="100000"/>
              </a:lnSpc>
              <a:spcBef>
                <a:spcPts val="1400"/>
              </a:spcBef>
            </a:pPr>
            <a:r>
              <a:rPr lang="en-SG" sz="2200" dirty="0">
                <a:solidFill>
                  <a:schemeClr val="accent3">
                    <a:lumMod val="25000"/>
                  </a:schemeClr>
                </a:solidFill>
                <a:latin typeface="Abadi" panose="020B0604020104020204" pitchFamily="34" charset="0"/>
              </a:rPr>
              <a:t>Circles: Highlighted specific areas of interest around given coordinates, such as safety zones or areas of significant activity like the NASA Johnson Space </a:t>
            </a:r>
            <a:r>
              <a:rPr lang="en-SG" sz="2200" dirty="0" err="1">
                <a:solidFill>
                  <a:schemeClr val="accent3">
                    <a:lumMod val="25000"/>
                  </a:schemeClr>
                </a:solidFill>
                <a:latin typeface="Abadi" panose="020B0604020104020204" pitchFamily="34" charset="0"/>
              </a:rPr>
              <a:t>Center</a:t>
            </a:r>
            <a:r>
              <a:rPr lang="en-SG" sz="2200" dirty="0">
                <a:solidFill>
                  <a:schemeClr val="accent3">
                    <a:lumMod val="25000"/>
                  </a:schemeClr>
                </a:solidFill>
                <a:latin typeface="Abadi" panose="020B0604020104020204" pitchFamily="34" charset="0"/>
              </a:rPr>
              <a:t>, allowing for a spatial understanding of the importance or influence of these areas.</a:t>
            </a:r>
          </a:p>
          <a:p>
            <a:pPr>
              <a:lnSpc>
                <a:spcPct val="100000"/>
              </a:lnSpc>
              <a:spcBef>
                <a:spcPts val="1400"/>
              </a:spcBef>
            </a:pPr>
            <a:r>
              <a:rPr lang="en-SG" sz="2200" dirty="0">
                <a:solidFill>
                  <a:schemeClr val="accent3">
                    <a:lumMod val="25000"/>
                  </a:schemeClr>
                </a:solidFill>
                <a:latin typeface="Abadi" panose="020B0604020104020204" pitchFamily="34" charset="0"/>
              </a:rPr>
              <a:t>Marker Clusters: Grouped multiple related events or points, such as multiple launches from a single launch site, to simplify the map's visual representation and enhance user readability when dealing with a high density of markers.</a:t>
            </a:r>
          </a:p>
          <a:p>
            <a:pPr>
              <a:lnSpc>
                <a:spcPct val="100000"/>
              </a:lnSpc>
              <a:spcBef>
                <a:spcPts val="1400"/>
              </a:spcBef>
            </a:pPr>
            <a:r>
              <a:rPr lang="en-SG" sz="2200" dirty="0">
                <a:solidFill>
                  <a:schemeClr val="accent3">
                    <a:lumMod val="25000"/>
                  </a:schemeClr>
                </a:solidFill>
                <a:latin typeface="Abadi" panose="020B0604020104020204" pitchFamily="34" charset="0"/>
              </a:rPr>
              <a:t>Lines: Drew attention to the distance or connection paths between two points, facilitating the visualization of routes or correlations between different geographic locations.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https://github.com/wenjun78/ibmdatasciencecap/blob/main/lab_jupyter_launch_site_location.jupyterlite.ipynb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Interactive Dashboard: Developed using </a:t>
            </a:r>
            <a:r>
              <a:rPr lang="en-SG" sz="2200" dirty="0" err="1">
                <a:solidFill>
                  <a:schemeClr val="accent3">
                    <a:lumMod val="25000"/>
                  </a:schemeClr>
                </a:solidFill>
                <a:latin typeface="Abadi" panose="020B0604020104020204" pitchFamily="34" charset="0"/>
              </a:rPr>
              <a:t>Plotly</a:t>
            </a:r>
            <a:r>
              <a:rPr lang="en-SG" sz="2200" dirty="0">
                <a:solidFill>
                  <a:schemeClr val="accent3">
                    <a:lumMod val="25000"/>
                  </a:schemeClr>
                </a:solidFill>
                <a:latin typeface="Abadi" panose="020B0604020104020204" pitchFamily="34" charset="0"/>
              </a:rPr>
              <a:t> Dash to create a user-friendly interface that allows for dynamic interaction with the data.</a:t>
            </a:r>
          </a:p>
          <a:p>
            <a:pPr lvl="1">
              <a:lnSpc>
                <a:spcPct val="100000"/>
              </a:lnSpc>
              <a:spcBef>
                <a:spcPts val="1400"/>
              </a:spcBef>
            </a:pPr>
            <a:r>
              <a:rPr lang="en-SG" sz="1800" dirty="0">
                <a:solidFill>
                  <a:schemeClr val="accent3">
                    <a:lumMod val="25000"/>
                  </a:schemeClr>
                </a:solidFill>
                <a:latin typeface="Abadi" panose="020B0604020104020204" pitchFamily="34" charset="0"/>
              </a:rPr>
              <a:t>Pie Charts: Incorporated to display the distribution of total launches by various launch sites, providing an immediate visual representation of each site's launch activity proportion to facilitate quick comparison and insights.</a:t>
            </a:r>
          </a:p>
          <a:p>
            <a:pPr lvl="1">
              <a:lnSpc>
                <a:spcPct val="100000"/>
              </a:lnSpc>
              <a:spcBef>
                <a:spcPts val="1400"/>
              </a:spcBef>
            </a:pPr>
            <a:r>
              <a:rPr lang="en-SG" sz="1800" dirty="0">
                <a:solidFill>
                  <a:schemeClr val="accent3">
                    <a:lumMod val="25000"/>
                  </a:schemeClr>
                </a:solidFill>
                <a:latin typeface="Abadi" panose="020B0604020104020204" pitchFamily="34" charset="0"/>
              </a:rPr>
              <a:t>Scatter Graphs: Showcased to illustrate the relationship between launch outcomes and payload masses across different booster versions. This helps in identifying patterns or trends, such as whether heavier payloads have a lower or higher success rate, and how different booster versions perform in terms of launch success relative to payload mass.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https://github.com/wenjun78/ibmdatasciencecap/blob/main/spacex_dash_app.py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0000" lnSpcReduction="20000"/>
          </a:bodyPr>
          <a:lstStyle/>
          <a:p>
            <a:pPr marL="457200" indent="-457200">
              <a:lnSpc>
                <a:spcPct val="100000"/>
              </a:lnSpc>
              <a:spcBef>
                <a:spcPts val="1400"/>
              </a:spcBef>
              <a:buFont typeface="+mj-lt"/>
              <a:buAutoNum type="arabicPeriod"/>
            </a:pPr>
            <a:r>
              <a:rPr lang="en-SG" sz="2200" dirty="0">
                <a:solidFill>
                  <a:schemeClr val="accent3">
                    <a:lumMod val="25000"/>
                  </a:schemeClr>
                </a:solidFill>
                <a:latin typeface="Abadi" panose="020B0604020104020204" pitchFamily="34" charset="0"/>
              </a:rPr>
              <a:t>Data Preparation: Utilized </a:t>
            </a:r>
            <a:r>
              <a:rPr lang="en-SG" sz="2200" dirty="0" err="1">
                <a:solidFill>
                  <a:schemeClr val="accent3">
                    <a:lumMod val="25000"/>
                  </a:schemeClr>
                </a:solidFill>
                <a:latin typeface="Abadi" panose="020B0604020104020204" pitchFamily="34" charset="0"/>
              </a:rPr>
              <a:t>Numpy</a:t>
            </a:r>
            <a:r>
              <a:rPr lang="en-SG" sz="2200" dirty="0">
                <a:solidFill>
                  <a:schemeClr val="accent3">
                    <a:lumMod val="25000"/>
                  </a:schemeClr>
                </a:solidFill>
                <a:latin typeface="Abadi" panose="020B0604020104020204" pitchFamily="34" charset="0"/>
              </a:rPr>
              <a:t> and Pandas for data manipulation, performed necessary transformations and preprocessing steps, and split the data into training and testing sets for model evaluation.</a:t>
            </a:r>
          </a:p>
          <a:p>
            <a:pPr marL="457200" indent="-457200">
              <a:lnSpc>
                <a:spcPct val="100000"/>
              </a:lnSpc>
              <a:spcBef>
                <a:spcPts val="1400"/>
              </a:spcBef>
              <a:buFont typeface="+mj-lt"/>
              <a:buAutoNum type="arabicPeriod"/>
            </a:pPr>
            <a:r>
              <a:rPr lang="en-SG" sz="2200" dirty="0">
                <a:solidFill>
                  <a:schemeClr val="accent3">
                    <a:lumMod val="25000"/>
                  </a:schemeClr>
                </a:solidFill>
                <a:latin typeface="Abadi" panose="020B0604020104020204" pitchFamily="34" charset="0"/>
              </a:rPr>
              <a:t>Model Construction: Developed various machine learning models, including Logistic Regression, K-Nearest </a:t>
            </a:r>
            <a:r>
              <a:rPr lang="en-SG" sz="2200" dirty="0" err="1">
                <a:solidFill>
                  <a:schemeClr val="accent3">
                    <a:lumMod val="25000"/>
                  </a:schemeClr>
                </a:solidFill>
                <a:latin typeface="Abadi" panose="020B0604020104020204" pitchFamily="34" charset="0"/>
              </a:rPr>
              <a:t>Neighbors</a:t>
            </a:r>
            <a:r>
              <a:rPr lang="en-SG" sz="2200" dirty="0">
                <a:solidFill>
                  <a:schemeClr val="accent3">
                    <a:lumMod val="25000"/>
                  </a:schemeClr>
                </a:solidFill>
                <a:latin typeface="Abadi" panose="020B0604020104020204" pitchFamily="34" charset="0"/>
              </a:rPr>
              <a:t> (KNN), Support Vector Machine (SVM), and Decision Trees.</a:t>
            </a:r>
          </a:p>
          <a:p>
            <a:pPr marL="457200" indent="-457200">
              <a:lnSpc>
                <a:spcPct val="100000"/>
              </a:lnSpc>
              <a:spcBef>
                <a:spcPts val="1400"/>
              </a:spcBef>
              <a:buFont typeface="+mj-lt"/>
              <a:buAutoNum type="arabicPeriod"/>
            </a:pPr>
            <a:r>
              <a:rPr lang="en-SG" sz="2200" dirty="0">
                <a:solidFill>
                  <a:schemeClr val="accent3">
                    <a:lumMod val="25000"/>
                  </a:schemeClr>
                </a:solidFill>
                <a:latin typeface="Abadi" panose="020B0604020104020204" pitchFamily="34" charset="0"/>
              </a:rPr>
              <a:t>Hyperparameter Tuning: Applied </a:t>
            </a:r>
            <a:r>
              <a:rPr lang="en-SG" sz="2200" dirty="0" err="1">
                <a:solidFill>
                  <a:schemeClr val="accent3">
                    <a:lumMod val="25000"/>
                  </a:schemeClr>
                </a:solidFill>
                <a:latin typeface="Abadi" panose="020B0604020104020204" pitchFamily="34" charset="0"/>
              </a:rPr>
              <a:t>GridSearchCV</a:t>
            </a:r>
            <a:r>
              <a:rPr lang="en-SG" sz="2200" dirty="0">
                <a:solidFill>
                  <a:schemeClr val="accent3">
                    <a:lumMod val="25000"/>
                  </a:schemeClr>
                </a:solidFill>
                <a:latin typeface="Abadi" panose="020B0604020104020204" pitchFamily="34" charset="0"/>
              </a:rPr>
              <a:t> to systematically work through multiple combinations of parameter tunes, cross-validating as it went to determine which tune gives the best performance.</a:t>
            </a:r>
          </a:p>
          <a:p>
            <a:pPr marL="457200" indent="-457200">
              <a:lnSpc>
                <a:spcPct val="100000"/>
              </a:lnSpc>
              <a:spcBef>
                <a:spcPts val="1400"/>
              </a:spcBef>
              <a:buFont typeface="+mj-lt"/>
              <a:buAutoNum type="arabicPeriod"/>
            </a:pPr>
            <a:r>
              <a:rPr lang="en-SG" sz="2200" dirty="0">
                <a:solidFill>
                  <a:schemeClr val="accent3">
                    <a:lumMod val="25000"/>
                  </a:schemeClr>
                </a:solidFill>
                <a:latin typeface="Abadi" panose="020B0604020104020204" pitchFamily="34" charset="0"/>
              </a:rPr>
              <a:t>Performance Evaluation: Selected accuracy as the primary metric to evaluate the models, as it provides a straightforward measure of the models' ability to correctly classify the outcomes.</a:t>
            </a:r>
          </a:p>
          <a:p>
            <a:pPr marL="457200" indent="-457200">
              <a:lnSpc>
                <a:spcPct val="100000"/>
              </a:lnSpc>
              <a:spcBef>
                <a:spcPts val="1400"/>
              </a:spcBef>
              <a:buFont typeface="+mj-lt"/>
              <a:buAutoNum type="arabicPeriod"/>
            </a:pPr>
            <a:r>
              <a:rPr lang="en-SG" sz="2200" dirty="0">
                <a:solidFill>
                  <a:schemeClr val="accent3">
                    <a:lumMod val="25000"/>
                  </a:schemeClr>
                </a:solidFill>
                <a:latin typeface="Abadi" panose="020B0604020104020204" pitchFamily="34" charset="0"/>
              </a:rPr>
              <a:t>Model Improvement: Conducted feature engineering to create new features or modify existing ones and fine-tuned algorithms to enhance model performance.</a:t>
            </a:r>
          </a:p>
          <a:p>
            <a:pPr marL="457200" indent="-457200">
              <a:lnSpc>
                <a:spcPct val="100000"/>
              </a:lnSpc>
              <a:spcBef>
                <a:spcPts val="1400"/>
              </a:spcBef>
              <a:buFont typeface="+mj-lt"/>
              <a:buAutoNum type="arabicPeriod"/>
            </a:pPr>
            <a:r>
              <a:rPr lang="en-SG" sz="2200" dirty="0">
                <a:solidFill>
                  <a:schemeClr val="accent3">
                    <a:lumMod val="25000"/>
                  </a:schemeClr>
                </a:solidFill>
                <a:latin typeface="Abadi" panose="020B0604020104020204" pitchFamily="34" charset="0"/>
              </a:rPr>
              <a:t>Best Model Identification: Compared the performance of all models and hyperparameter configurations to identify the most effective classifier for the given dataset.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https://github.com/wenjun78/ibmdatasciencecap/blob/main/Machine%20Learning%20Prediction.ipynb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932892" cy="47789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buFont typeface="Arial" panose="020B0604020202020204" pitchFamily="34" charset="0"/>
              <a:buChar char="•"/>
            </a:pPr>
            <a:r>
              <a:rPr lang="en-SG" sz="1600" b="1" i="0" dirty="0">
                <a:solidFill>
                  <a:srgbClr val="374151"/>
                </a:solidFill>
                <a:effectLst/>
                <a:latin typeface="Söhne"/>
              </a:rPr>
              <a:t>Launch Site Usage:</a:t>
            </a:r>
            <a:r>
              <a:rPr lang="en-SG" sz="1600" b="0" i="0" dirty="0">
                <a:solidFill>
                  <a:srgbClr val="374151"/>
                </a:solidFill>
                <a:effectLst/>
                <a:latin typeface="Söhne"/>
              </a:rPr>
              <a:t> Space X operates from four distinct launch sites, which underscores the organization's operational range and capabilities.</a:t>
            </a:r>
          </a:p>
          <a:p>
            <a:pPr algn="l">
              <a:buFont typeface="Arial" panose="020B0604020202020204" pitchFamily="34" charset="0"/>
              <a:buChar char="•"/>
            </a:pPr>
            <a:r>
              <a:rPr lang="en-SG" sz="1600" b="1" i="0" dirty="0">
                <a:solidFill>
                  <a:srgbClr val="374151"/>
                </a:solidFill>
                <a:effectLst/>
                <a:latin typeface="Söhne"/>
              </a:rPr>
              <a:t>Initial Launch Partners:</a:t>
            </a:r>
            <a:r>
              <a:rPr lang="en-SG" sz="1600" b="0" i="0" dirty="0">
                <a:solidFill>
                  <a:srgbClr val="374151"/>
                </a:solidFill>
                <a:effectLst/>
                <a:latin typeface="Söhne"/>
              </a:rPr>
              <a:t> The initial launches were conducted for Space X and NASA, highlighting early collaboration or self-sponsored missions to establish Space X's presence in the space industry.</a:t>
            </a:r>
          </a:p>
          <a:p>
            <a:pPr algn="l">
              <a:buFont typeface="Arial" panose="020B0604020202020204" pitchFamily="34" charset="0"/>
              <a:buChar char="•"/>
            </a:pPr>
            <a:r>
              <a:rPr lang="en-SG" sz="1600" b="1" i="0" dirty="0">
                <a:solidFill>
                  <a:srgbClr val="374151"/>
                </a:solidFill>
                <a:effectLst/>
                <a:latin typeface="Söhne"/>
              </a:rPr>
              <a:t>Booster Payload Capacity:</a:t>
            </a:r>
            <a:r>
              <a:rPr lang="en-SG" sz="1600" b="0" i="0" dirty="0">
                <a:solidFill>
                  <a:srgbClr val="374151"/>
                </a:solidFill>
                <a:effectLst/>
                <a:latin typeface="Söhne"/>
              </a:rPr>
              <a:t> The F9 v1.1 booster has an average payload capacity of 2,928 kg, indicating its substantial lift capability for various missions.</a:t>
            </a:r>
          </a:p>
          <a:p>
            <a:pPr algn="l">
              <a:buFont typeface="Arial" panose="020B0604020202020204" pitchFamily="34" charset="0"/>
              <a:buChar char="•"/>
            </a:pPr>
            <a:r>
              <a:rPr lang="en-SG" sz="1600" b="1" i="0" dirty="0">
                <a:solidFill>
                  <a:srgbClr val="374151"/>
                </a:solidFill>
                <a:effectLst/>
                <a:latin typeface="Söhne"/>
              </a:rPr>
              <a:t>Landing Milestone:</a:t>
            </a:r>
            <a:r>
              <a:rPr lang="en-SG" sz="1600" b="0" i="0" dirty="0">
                <a:solidFill>
                  <a:srgbClr val="374151"/>
                </a:solidFill>
                <a:effectLst/>
                <a:latin typeface="Söhne"/>
              </a:rPr>
              <a:t> The first successful booster landing on a ground pad occurred in 2015, five years after the initial launch, marking significant progress in reusable rocket technology.</a:t>
            </a:r>
          </a:p>
          <a:p>
            <a:pPr algn="l">
              <a:buFont typeface="Arial" panose="020B0604020202020204" pitchFamily="34" charset="0"/>
              <a:buChar char="•"/>
            </a:pPr>
            <a:r>
              <a:rPr lang="en-SG" sz="1600" b="1" i="0" dirty="0">
                <a:solidFill>
                  <a:srgbClr val="374151"/>
                </a:solidFill>
                <a:effectLst/>
                <a:latin typeface="Söhne"/>
              </a:rPr>
              <a:t>Drone Ship Landings:</a:t>
            </a:r>
            <a:r>
              <a:rPr lang="en-SG" sz="1600" b="0" i="0" dirty="0">
                <a:solidFill>
                  <a:srgbClr val="374151"/>
                </a:solidFill>
                <a:effectLst/>
                <a:latin typeface="Söhne"/>
              </a:rPr>
              <a:t> Multiple Falcon 9 booster versions have achieved successful landings on drone ships even with payloads above the average, demonstrating Space X's advancements in precision landing technology.</a:t>
            </a:r>
          </a:p>
          <a:p>
            <a:pPr algn="l">
              <a:buFont typeface="Arial" panose="020B0604020202020204" pitchFamily="34" charset="0"/>
              <a:buChar char="•"/>
            </a:pPr>
            <a:r>
              <a:rPr lang="en-SG" sz="1600" b="1" i="0" dirty="0">
                <a:solidFill>
                  <a:srgbClr val="374151"/>
                </a:solidFill>
                <a:effectLst/>
                <a:latin typeface="Söhne"/>
              </a:rPr>
              <a:t>Mission Success Rate:</a:t>
            </a:r>
            <a:r>
              <a:rPr lang="en-SG" sz="1600" b="0" i="0" dirty="0">
                <a:solidFill>
                  <a:srgbClr val="374151"/>
                </a:solidFill>
                <a:effectLst/>
                <a:latin typeface="Söhne"/>
              </a:rPr>
              <a:t> Nearly all mission outcomes were successful, which speaks volumes about the reliability and efficiency of Space X's launch operations.</a:t>
            </a:r>
          </a:p>
          <a:p>
            <a:pPr algn="l">
              <a:buFont typeface="Arial" panose="020B0604020202020204" pitchFamily="34" charset="0"/>
              <a:buChar char="•"/>
            </a:pPr>
            <a:r>
              <a:rPr lang="en-SG" sz="1600" b="1" i="0" dirty="0">
                <a:solidFill>
                  <a:srgbClr val="374151"/>
                </a:solidFill>
                <a:effectLst/>
                <a:latin typeface="Söhne"/>
              </a:rPr>
              <a:t>Drone Ship Landing Challenges:</a:t>
            </a:r>
            <a:r>
              <a:rPr lang="en-SG" sz="1600" b="0" i="0" dirty="0">
                <a:solidFill>
                  <a:srgbClr val="374151"/>
                </a:solidFill>
                <a:effectLst/>
                <a:latin typeface="Söhne"/>
              </a:rPr>
              <a:t> In 2015, two specific booster versions, F9 v1.1 B1012 and F9 v1.1 B1015, encountered failures when attempting to land on drone ships, indicating the challenges and risks associated with the early stages of developing reusable rocket technology.</a:t>
            </a:r>
          </a:p>
          <a:p>
            <a:pPr algn="l">
              <a:buFont typeface="Arial" panose="020B0604020202020204" pitchFamily="34" charset="0"/>
              <a:buChar char="•"/>
            </a:pPr>
            <a:r>
              <a:rPr lang="en-SG" sz="1600" b="1" i="0" dirty="0">
                <a:solidFill>
                  <a:srgbClr val="374151"/>
                </a:solidFill>
                <a:effectLst/>
                <a:latin typeface="Söhne"/>
              </a:rPr>
              <a:t>Improvement Over Time:</a:t>
            </a:r>
            <a:r>
              <a:rPr lang="en-SG" sz="1600" b="0" i="0" dirty="0">
                <a:solidFill>
                  <a:srgbClr val="374151"/>
                </a:solidFill>
                <a:effectLst/>
                <a:latin typeface="Söhne"/>
              </a:rPr>
              <a:t> There has been a clear trend of improved landing outcomes over the years, illustrating continuous learning, technological refinement, and increased experience in launch and recovery operations.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5437239"/>
            <a:ext cx="10420638" cy="588334"/>
          </a:xfrm>
          <a:prstGeom prst="rect">
            <a:avLst/>
          </a:prstGeom>
        </p:spPr>
        <p:txBody>
          <a:bodyPr>
            <a:normAutofit fontScale="85000" lnSpcReduction="20000"/>
          </a:bodyPr>
          <a:lstStyle/>
          <a:p>
            <a:pPr>
              <a:lnSpc>
                <a:spcPct val="100000"/>
              </a:lnSpc>
              <a:spcBef>
                <a:spcPts val="1400"/>
              </a:spcBef>
            </a:pPr>
            <a:r>
              <a:rPr lang="en-SG" sz="2200" dirty="0">
                <a:solidFill>
                  <a:schemeClr val="accent3">
                    <a:lumMod val="25000"/>
                  </a:schemeClr>
                </a:solidFill>
                <a:latin typeface="Abadi" panose="020B0604020104020204" pitchFamily="34" charset="0"/>
              </a:rPr>
              <a:t>Data indicates a positive trend in landing success rate with the increase in flight number, suggesting advancements in technology or expertise over time.</a:t>
            </a:r>
          </a:p>
          <a:p>
            <a:pPr>
              <a:lnSpc>
                <a:spcPct val="100000"/>
              </a:lnSpc>
              <a:spcBef>
                <a:spcPts val="1400"/>
              </a:spcBef>
            </a:pPr>
            <a:endParaRPr lang="en-SG"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65FCBA2-73EE-0ADD-8088-20EC8B177E7D}"/>
              </a:ext>
            </a:extLst>
          </p:cNvPr>
          <p:cNvPicPr>
            <a:picLocks noChangeAspect="1"/>
          </p:cNvPicPr>
          <p:nvPr/>
        </p:nvPicPr>
        <p:blipFill>
          <a:blip r:embed="rId3"/>
          <a:stretch>
            <a:fillRect/>
          </a:stretch>
        </p:blipFill>
        <p:spPr>
          <a:xfrm>
            <a:off x="0" y="1866761"/>
            <a:ext cx="12192000" cy="347215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8166" y="5296396"/>
            <a:ext cx="9701344" cy="1313362"/>
          </a:xfrm>
          <a:prstGeom prst="rect">
            <a:avLst/>
          </a:prstGeom>
        </p:spPr>
        <p:txBody>
          <a:bodyPr>
            <a:normAutofit lnSpcReduction="10000"/>
          </a:bodyPr>
          <a:lstStyle/>
          <a:p>
            <a:pPr>
              <a:lnSpc>
                <a:spcPct val="100000"/>
              </a:lnSpc>
              <a:spcBef>
                <a:spcPts val="1400"/>
              </a:spcBef>
            </a:pPr>
            <a:r>
              <a:rPr lang="en-SG" sz="2200" dirty="0">
                <a:solidFill>
                  <a:schemeClr val="accent3">
                    <a:lumMod val="25000"/>
                  </a:schemeClr>
                </a:solidFill>
                <a:latin typeface="Abadi" panose="020B0604020104020204" pitchFamily="34" charset="0"/>
              </a:rPr>
              <a:t>The majority of launches took place at CCSFS SLC-40, indicating it might be a preferred site due to logistical, technical, or historical reasons, while VAFB SLC 4E saw the least, potentially due to specific mission requirements or site capabilities.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63C0C46-B517-4091-01E4-EC8463273BB1}"/>
              </a:ext>
            </a:extLst>
          </p:cNvPr>
          <p:cNvPicPr>
            <a:picLocks noChangeAspect="1"/>
          </p:cNvPicPr>
          <p:nvPr/>
        </p:nvPicPr>
        <p:blipFill>
          <a:blip r:embed="rId3"/>
          <a:stretch>
            <a:fillRect/>
          </a:stretch>
        </p:blipFill>
        <p:spPr>
          <a:xfrm>
            <a:off x="0" y="1561604"/>
            <a:ext cx="12192000" cy="315788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Certain orbits like ES_L1, GEO, HEO, and SSO have a record of flawless success, possibly hinting at the maturity of technology or </a:t>
            </a:r>
            <a:r>
              <a:rPr lang="en-SG" sz="2200" dirty="0" err="1">
                <a:solidFill>
                  <a:schemeClr val="accent3">
                    <a:lumMod val="25000"/>
                  </a:schemeClr>
                </a:solidFill>
                <a:latin typeface="Abadi" panose="020B0604020104020204" pitchFamily="34" charset="0"/>
              </a:rPr>
              <a:t>favorable</a:t>
            </a:r>
            <a:r>
              <a:rPr lang="en-SG" sz="2200" dirty="0">
                <a:solidFill>
                  <a:schemeClr val="accent3">
                    <a:lumMod val="25000"/>
                  </a:schemeClr>
                </a:solidFill>
                <a:latin typeface="Abadi" panose="020B0604020104020204" pitchFamily="34" charset="0"/>
              </a:rPr>
              <a:t> conditions for these orbits.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2FE7A86-D160-C8CB-F188-A0B8BE550534}"/>
              </a:ext>
            </a:extLst>
          </p:cNvPr>
          <p:cNvPicPr>
            <a:picLocks noChangeAspect="1"/>
          </p:cNvPicPr>
          <p:nvPr/>
        </p:nvPicPr>
        <p:blipFill>
          <a:blip r:embed="rId3"/>
          <a:stretch>
            <a:fillRect/>
          </a:stretch>
        </p:blipFill>
        <p:spPr>
          <a:xfrm>
            <a:off x="5167620" y="1539298"/>
            <a:ext cx="5534025" cy="44862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149212"/>
            <a:ext cx="10989371" cy="1732131"/>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In LEO orbits, a higher number of flights correlates with success, suggesting experience improves outcomes, whereas in GTO orbits, success appears less correlated with flight frequency, indicating other factors may play a more significant role.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56F665A-B28F-9846-70B6-2B0799927EDB}"/>
              </a:ext>
            </a:extLst>
          </p:cNvPr>
          <p:cNvPicPr>
            <a:picLocks noChangeAspect="1"/>
          </p:cNvPicPr>
          <p:nvPr/>
        </p:nvPicPr>
        <p:blipFill>
          <a:blip r:embed="rId3"/>
          <a:stretch>
            <a:fillRect/>
          </a:stretch>
        </p:blipFill>
        <p:spPr>
          <a:xfrm>
            <a:off x="0" y="1696869"/>
            <a:ext cx="12192000" cy="239282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373756"/>
            <a:ext cx="10340441" cy="1651818"/>
          </a:xfrm>
          <a:prstGeom prst="rect">
            <a:avLst/>
          </a:prstGeom>
        </p:spPr>
        <p:txBody>
          <a:bodyPr>
            <a:normAutofit/>
          </a:bodyPr>
          <a:lstStyle/>
          <a:p>
            <a:r>
              <a:rPr lang="en-SG" sz="2000" i="0" dirty="0">
                <a:solidFill>
                  <a:srgbClr val="374151"/>
                </a:solidFill>
                <a:effectLst/>
                <a:latin typeface="Abadi" panose="020B0604020104020204" pitchFamily="34" charset="0"/>
              </a:rPr>
              <a:t>Heavy payloads show higher success in Polar, LEO, and ISS orbits, perhaps due to the robust design of missions to these destinations. The GTO orbit shows a mixed result, implying complexity or inherent risk in such missions.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Picture 7">
            <a:extLst>
              <a:ext uri="{FF2B5EF4-FFF2-40B4-BE49-F238E27FC236}">
                <a16:creationId xmlns:a16="http://schemas.microsoft.com/office/drawing/2014/main" id="{BE5D42D5-1349-C7B5-E073-7558DE8CB64C}"/>
              </a:ext>
            </a:extLst>
          </p:cNvPr>
          <p:cNvPicPr>
            <a:picLocks noChangeAspect="1"/>
          </p:cNvPicPr>
          <p:nvPr/>
        </p:nvPicPr>
        <p:blipFill>
          <a:blip r:embed="rId3"/>
          <a:stretch>
            <a:fillRect/>
          </a:stretch>
        </p:blipFill>
        <p:spPr>
          <a:xfrm>
            <a:off x="0" y="1359975"/>
            <a:ext cx="12192000" cy="271057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There's been a noticeable upward trend in success rate from 2013 to 2020, reflecting continuous improvement in operational processes or technology.</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E0CE5FF6-D00A-F1AE-384C-90761BB724FB}"/>
              </a:ext>
            </a:extLst>
          </p:cNvPr>
          <p:cNvPicPr>
            <a:picLocks noChangeAspect="1"/>
          </p:cNvPicPr>
          <p:nvPr/>
        </p:nvPicPr>
        <p:blipFill>
          <a:blip r:embed="rId4"/>
          <a:stretch>
            <a:fillRect/>
          </a:stretch>
        </p:blipFill>
        <p:spPr>
          <a:xfrm>
            <a:off x="4702249" y="1301195"/>
            <a:ext cx="6943623" cy="451088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441087" cy="4351338"/>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The SQL query executed lists all distinct SpaceX launch sites, which are specific locations designated for launching spacecraft. The result indicates the diversity of SpaceX's operational launch platforms.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5FBCB0B-13BE-F774-52F6-D7A34BF971E8}"/>
              </a:ext>
            </a:extLst>
          </p:cNvPr>
          <p:cNvPicPr>
            <a:picLocks noChangeAspect="1"/>
          </p:cNvPicPr>
          <p:nvPr/>
        </p:nvPicPr>
        <p:blipFill>
          <a:blip r:embed="rId3"/>
          <a:stretch>
            <a:fillRect/>
          </a:stretch>
        </p:blipFill>
        <p:spPr>
          <a:xfrm>
            <a:off x="5604695" y="1945557"/>
            <a:ext cx="5867930" cy="344251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70783"/>
            <a:ext cx="11223207" cy="1406180"/>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This query filters and displays the first five launch records where the site name begins with 'CCA'. This could be used to </a:t>
            </a:r>
            <a:r>
              <a:rPr lang="en-SG" sz="2200" dirty="0" err="1">
                <a:solidFill>
                  <a:schemeClr val="accent3">
                    <a:lumMod val="25000"/>
                  </a:schemeClr>
                </a:solidFill>
                <a:latin typeface="Abadi" panose="020B0604020104020204" pitchFamily="34" charset="0"/>
              </a:rPr>
              <a:t>analyze</a:t>
            </a:r>
            <a:r>
              <a:rPr lang="en-SG" sz="2200" dirty="0">
                <a:solidFill>
                  <a:schemeClr val="accent3">
                    <a:lumMod val="25000"/>
                  </a:schemeClr>
                </a:solidFill>
                <a:latin typeface="Abadi" panose="020B0604020104020204" pitchFamily="34" charset="0"/>
              </a:rPr>
              <a:t> the frequency or outcomes of launches from a particular site or set of sites with a common prefix.</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0647660-E6BA-300A-69CF-64B16661245C}"/>
              </a:ext>
            </a:extLst>
          </p:cNvPr>
          <p:cNvPicPr>
            <a:picLocks noChangeAspect="1"/>
          </p:cNvPicPr>
          <p:nvPr/>
        </p:nvPicPr>
        <p:blipFill>
          <a:blip r:embed="rId3"/>
          <a:stretch>
            <a:fillRect/>
          </a:stretch>
        </p:blipFill>
        <p:spPr>
          <a:xfrm>
            <a:off x="0" y="1526661"/>
            <a:ext cx="12192000" cy="280515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The total payload mass for all SpaceX missions contracted by NASA under the CRS (Commercial Resupply Services) program is calculated. This figure represents the cumulative mass that these specific missions have carried to space, reflecting the scale of cargo delivered by SpaceX for NASA.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A5AD406-504B-9C9D-71D4-A7B2EE03ECB7}"/>
              </a:ext>
            </a:extLst>
          </p:cNvPr>
          <p:cNvPicPr>
            <a:picLocks noChangeAspect="1"/>
          </p:cNvPicPr>
          <p:nvPr/>
        </p:nvPicPr>
        <p:blipFill>
          <a:blip r:embed="rId3"/>
          <a:stretch>
            <a:fillRect/>
          </a:stretch>
        </p:blipFill>
        <p:spPr>
          <a:xfrm>
            <a:off x="1100101" y="3398468"/>
            <a:ext cx="9085405" cy="262710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The average payload mass carried by the SpaceX Falcon 9 version 1.1 booster is calculated. This metric is useful for understanding the typical carrying capacity of this version of the booster and could be compared against other versions for payload efficiency.</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A50EB4C-FA7D-4E56-1DC6-C20C9CD77DCB}"/>
              </a:ext>
            </a:extLst>
          </p:cNvPr>
          <p:cNvPicPr>
            <a:picLocks noChangeAspect="1"/>
          </p:cNvPicPr>
          <p:nvPr/>
        </p:nvPicPr>
        <p:blipFill>
          <a:blip r:embed="rId3"/>
          <a:stretch>
            <a:fillRect/>
          </a:stretch>
        </p:blipFill>
        <p:spPr>
          <a:xfrm>
            <a:off x="1327081" y="3611217"/>
            <a:ext cx="8916849" cy="257695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117190" cy="4351338"/>
          </a:xfrm>
          <a:prstGeom prst="rect">
            <a:avLst/>
          </a:prstGeom>
        </p:spPr>
        <p:txBody>
          <a:bodyPr lIns="91440" tIns="45720" rIns="91440" bIns="45720" anchor="t">
            <a:normAutofit/>
          </a:bodyPr>
          <a:lstStyle/>
          <a:p>
            <a:pPr>
              <a:lnSpc>
                <a:spcPct val="100000"/>
              </a:lnSpc>
              <a:spcBef>
                <a:spcPts val="1400"/>
              </a:spcBef>
            </a:pPr>
            <a:r>
              <a:rPr lang="en-SG" sz="2200" dirty="0">
                <a:solidFill>
                  <a:schemeClr val="accent3">
                    <a:lumMod val="25000"/>
                  </a:schemeClr>
                </a:solidFill>
                <a:latin typeface="Abadi"/>
              </a:rPr>
              <a:t>The query retrieves the earliest date (using the min function) when SpaceX successfully landed a booster on a ground pad. The result indicates that the first successful landing on a ground pad occurred on December 22,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709CD66-5B94-C1D1-9CC1-48B4E58066BC}"/>
              </a:ext>
            </a:extLst>
          </p:cNvPr>
          <p:cNvPicPr>
            <a:picLocks noChangeAspect="1"/>
          </p:cNvPicPr>
          <p:nvPr/>
        </p:nvPicPr>
        <p:blipFill>
          <a:blip r:embed="rId3"/>
          <a:stretch>
            <a:fillRect/>
          </a:stretch>
        </p:blipFill>
        <p:spPr>
          <a:xfrm>
            <a:off x="1088063" y="3090863"/>
            <a:ext cx="9143068" cy="321122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SG" sz="2200" dirty="0">
                <a:solidFill>
                  <a:schemeClr val="accent3">
                    <a:lumMod val="25000"/>
                  </a:schemeClr>
                </a:solidFill>
                <a:latin typeface="Abadi"/>
              </a:rPr>
              <a:t>This SQL query lists the versions of SpaceX boosters that have both successfully landed on a drone ship and carried a payload between 4000 and 6000 kg. Several booster versions meet these criteria.</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7817572-F7B6-7BB6-8EC0-83EECAA90B98}"/>
              </a:ext>
            </a:extLst>
          </p:cNvPr>
          <p:cNvPicPr>
            <a:picLocks noChangeAspect="1"/>
          </p:cNvPicPr>
          <p:nvPr/>
        </p:nvPicPr>
        <p:blipFill>
          <a:blip r:embed="rId3"/>
          <a:stretch>
            <a:fillRect/>
          </a:stretch>
        </p:blipFill>
        <p:spPr>
          <a:xfrm>
            <a:off x="881062" y="3020633"/>
            <a:ext cx="10429875" cy="300494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83026"/>
            <a:ext cx="10515600" cy="474418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SG" sz="1600" b="0" i="0" dirty="0">
                <a:solidFill>
                  <a:srgbClr val="374151"/>
                </a:solidFill>
                <a:effectLst/>
                <a:latin typeface="Söhne"/>
              </a:rPr>
              <a:t>In this project, we aimed to predict the success of the first stage landing of SpaceX's Falcon 9 rocket, a critical factor influencing the cost of launches. Utilizing SpaceX's public API and web scraping techniques, we gathered comprehensive data on rocket launches, including key details such as payload masses, launch sites, and outcomes of each mission. Through meticulous data wrangling, we addressed data inconsistencies and missing values, preparing a clean dataset for analysis. The exploratory data analysis (EDA) phase revealed insightful trends, such as the evolution of launch success rates over time and the average payload capacities of different Falcon 9 boosters.</a:t>
            </a:r>
          </a:p>
          <a:p>
            <a:pPr algn="l"/>
            <a:r>
              <a:rPr lang="en-SG" sz="1600" b="0" i="0" dirty="0">
                <a:solidFill>
                  <a:srgbClr val="374151"/>
                </a:solidFill>
                <a:effectLst/>
                <a:latin typeface="Söhne"/>
              </a:rPr>
              <a:t>The predictive analysis phase involved the development and comparison of multiple machine learning models, including Logistic Regression, SVM, Decision Trees, and KNN. By employing </a:t>
            </a:r>
            <a:r>
              <a:rPr lang="en-SG" sz="1600" b="0" i="0" dirty="0" err="1">
                <a:solidFill>
                  <a:srgbClr val="374151"/>
                </a:solidFill>
                <a:effectLst/>
                <a:latin typeface="Söhne"/>
              </a:rPr>
              <a:t>GridSearchCV</a:t>
            </a:r>
            <a:r>
              <a:rPr lang="en-SG" sz="1600" b="0" i="0" dirty="0">
                <a:solidFill>
                  <a:srgbClr val="374151"/>
                </a:solidFill>
                <a:effectLst/>
                <a:latin typeface="Söhne"/>
              </a:rPr>
              <a:t> for hyperparameter tuning, we sought to optimize each model's performance, using accuracy as the primary metric for evaluation. This iterative process of model refinement highlighted the Decision Tree classifier as the most effective in predicting landing success, suggesting a strong potential for accurately forecasting mission outcomes based on historical launch data.</a:t>
            </a:r>
          </a:p>
          <a:p>
            <a:pPr algn="l"/>
            <a:r>
              <a:rPr lang="en-SG" sz="1600" b="0" i="0" dirty="0">
                <a:solidFill>
                  <a:srgbClr val="374151"/>
                </a:solidFill>
                <a:effectLst/>
                <a:latin typeface="Söhne"/>
              </a:rPr>
              <a:t>The culmination of this project demonstrated the feasibility of using machine learning techniques to predict the outcome of Falcon 9 first-stage landings with high accuracy. The findings not only offer SpaceX a tool to estimate launch costs more effectively but also provide valuable insights for competitors looking to bid against SpaceX for rocket launches. By leveraging the predictive power of machine learning, stakeholders in the commercial space launch industry can make informed decisions, enhancing the economic viability and safety of space missions.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The query counts the total number of mission outcomes classified as either 'Success' or 'Failure (in flight)'. It shows there have been a total of 99 such mission outcomes.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1FFEA57-A9BA-05F6-8256-98430CA717EA}"/>
              </a:ext>
            </a:extLst>
          </p:cNvPr>
          <p:cNvPicPr>
            <a:picLocks noChangeAspect="1"/>
          </p:cNvPicPr>
          <p:nvPr/>
        </p:nvPicPr>
        <p:blipFill>
          <a:blip r:embed="rId3"/>
          <a:stretch>
            <a:fillRect/>
          </a:stretch>
        </p:blipFill>
        <p:spPr>
          <a:xfrm>
            <a:off x="1032841" y="3163094"/>
            <a:ext cx="10527584" cy="200525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080781" cy="4351338"/>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This query identifies the booster versions that have carried the maximum payload mass, determined by a subquery that finds the highest payload mass in the database.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B1196D9-7984-175F-9C9D-F74EAFF65B7D}"/>
              </a:ext>
            </a:extLst>
          </p:cNvPr>
          <p:cNvPicPr>
            <a:picLocks noChangeAspect="1"/>
          </p:cNvPicPr>
          <p:nvPr/>
        </p:nvPicPr>
        <p:blipFill>
          <a:blip r:embed="rId3"/>
          <a:stretch>
            <a:fillRect/>
          </a:stretch>
        </p:blipFill>
        <p:spPr>
          <a:xfrm>
            <a:off x="4101198" y="1301173"/>
            <a:ext cx="7320792" cy="47244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SG" sz="2200" dirty="0">
                <a:solidFill>
                  <a:schemeClr val="accent3">
                    <a:lumMod val="25000"/>
                  </a:schemeClr>
                </a:solidFill>
                <a:latin typeface="Abadi"/>
              </a:rPr>
              <a:t>The results display records from 2015, showing months and specific details related to failures in drone ship landings. The </a:t>
            </a:r>
            <a:r>
              <a:rPr lang="en-SG" sz="2200" dirty="0" err="1">
                <a:solidFill>
                  <a:schemeClr val="accent3">
                    <a:lumMod val="25000"/>
                  </a:schemeClr>
                </a:solidFill>
                <a:latin typeface="Abadi"/>
              </a:rPr>
              <a:t>substr</a:t>
            </a:r>
            <a:r>
              <a:rPr lang="en-SG" sz="2200" dirty="0">
                <a:solidFill>
                  <a:schemeClr val="accent3">
                    <a:lumMod val="25000"/>
                  </a:schemeClr>
                </a:solidFill>
                <a:latin typeface="Abadi"/>
              </a:rPr>
              <a:t> function is used to extract the month from the date.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6E54C2E-B873-FE4D-CAEB-DB7BF55D62A8}"/>
              </a:ext>
            </a:extLst>
          </p:cNvPr>
          <p:cNvPicPr>
            <a:picLocks noChangeAspect="1"/>
          </p:cNvPicPr>
          <p:nvPr/>
        </p:nvPicPr>
        <p:blipFill>
          <a:blip r:embed="rId3"/>
          <a:stretch>
            <a:fillRect/>
          </a:stretch>
        </p:blipFill>
        <p:spPr>
          <a:xfrm>
            <a:off x="504222" y="3110923"/>
            <a:ext cx="10953750" cy="29146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lstStyle/>
          <a:p>
            <a:pPr>
              <a:lnSpc>
                <a:spcPct val="100000"/>
              </a:lnSpc>
              <a:spcBef>
                <a:spcPts val="1400"/>
              </a:spcBef>
            </a:pPr>
            <a:r>
              <a:rPr lang="en-SG" sz="2200" dirty="0">
                <a:solidFill>
                  <a:schemeClr val="accent3">
                    <a:lumMod val="25000"/>
                  </a:schemeClr>
                </a:solidFill>
                <a:latin typeface="Abadi"/>
              </a:rPr>
              <a:t>This query ranks the different types of landing outcomes between specific dates, ordered by frequency. The results show the number of times each type of landing outcome occurred, such as 'No attempt', 'Success (drone ship)', 'Failure (drone ship)', and 'Success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EDE7754-2F8C-1AA8-283D-31D2583E9D56}"/>
              </a:ext>
            </a:extLst>
          </p:cNvPr>
          <p:cNvPicPr>
            <a:picLocks noChangeAspect="1"/>
          </p:cNvPicPr>
          <p:nvPr/>
        </p:nvPicPr>
        <p:blipFill>
          <a:blip r:embed="rId3"/>
          <a:stretch>
            <a:fillRect/>
          </a:stretch>
        </p:blipFill>
        <p:spPr>
          <a:xfrm>
            <a:off x="1032776" y="3061252"/>
            <a:ext cx="9725025" cy="367075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64541"/>
            <a:ext cx="10812390" cy="3631530"/>
          </a:xfrm>
          <a:prstGeom prst="rect">
            <a:avLst/>
          </a:prstGeom>
        </p:spPr>
        <p:txBody>
          <a:bodyPr lIns="91440" tIns="45720" rIns="91440" bIns="45720" anchor="t">
            <a:normAutofit/>
          </a:bodyPr>
          <a:lstStyle/>
          <a:p>
            <a:pPr>
              <a:lnSpc>
                <a:spcPct val="100000"/>
              </a:lnSpc>
              <a:spcBef>
                <a:spcPts val="1400"/>
              </a:spcBef>
            </a:pPr>
            <a:r>
              <a:rPr lang="en-SG" sz="1600" dirty="0">
                <a:solidFill>
                  <a:schemeClr val="accent3">
                    <a:lumMod val="25000"/>
                  </a:schemeClr>
                </a:solidFill>
                <a:latin typeface="Abadi"/>
              </a:rPr>
              <a:t>Launch sites are often located near the equator to take advantage of the Earth's rotation. The speed of Earth's rotation is fastest at the equator, which provides an extra boost to rockets, allowing them to use less fuel to reach orbit. </a:t>
            </a:r>
          </a:p>
          <a:p>
            <a:pPr>
              <a:lnSpc>
                <a:spcPct val="100000"/>
              </a:lnSpc>
              <a:spcBef>
                <a:spcPts val="1400"/>
              </a:spcBef>
            </a:pPr>
            <a:r>
              <a:rPr lang="en-SG" sz="1600" dirty="0">
                <a:solidFill>
                  <a:schemeClr val="accent3">
                    <a:lumMod val="25000"/>
                  </a:schemeClr>
                </a:solidFill>
                <a:latin typeface="Abadi"/>
              </a:rPr>
              <a:t>As for their placement on the east or west coast of the USA, eastern coastal sites are beneficial for launches that need to achieve an eastward trajectory, which is common for many orbits. Launching eastward over the ocean minimizes risk as it avoids overflying populated areas, ensuring that any debris from the launch will fall into the ocean rather than on land where it could cause damage or casualties. Additionally, the west coast location is </a:t>
            </a:r>
            <a:r>
              <a:rPr lang="en-SG" sz="1600" dirty="0" err="1">
                <a:solidFill>
                  <a:schemeClr val="accent3">
                    <a:lumMod val="25000"/>
                  </a:schemeClr>
                </a:solidFill>
                <a:latin typeface="Abadi"/>
              </a:rPr>
              <a:t>favorable</a:t>
            </a:r>
            <a:r>
              <a:rPr lang="en-SG" sz="1600" dirty="0">
                <a:solidFill>
                  <a:schemeClr val="accent3">
                    <a:lumMod val="25000"/>
                  </a:schemeClr>
                </a:solidFill>
                <a:latin typeface="Abadi"/>
              </a:rPr>
              <a:t> for launches into polar orbits, which often require a southward trajectory.</a:t>
            </a:r>
          </a:p>
          <a:p>
            <a:pPr>
              <a:lnSpc>
                <a:spcPct val="100000"/>
              </a:lnSpc>
              <a:spcBef>
                <a:spcPts val="1400"/>
              </a:spcBef>
            </a:pPr>
            <a:endParaRPr lang="en-SG" sz="2200" dirty="0">
              <a:solidFill>
                <a:schemeClr val="accent3">
                  <a:lumMod val="25000"/>
                </a:schemeClr>
              </a:solidFill>
              <a:latin typeface="Abadi"/>
            </a:endParaRPr>
          </a:p>
          <a:p>
            <a:pPr>
              <a:lnSpc>
                <a:spcPct val="100000"/>
              </a:lnSpc>
              <a:spcBef>
                <a:spcPts val="1400"/>
              </a:spcBef>
            </a:pPr>
            <a:endParaRPr lang="en-SG" sz="2200" dirty="0">
              <a:solidFill>
                <a:schemeClr val="accent3">
                  <a:lumMod val="25000"/>
                </a:schemeClr>
              </a:solidFill>
              <a:latin typeface="Abadi"/>
            </a:endParaRPr>
          </a:p>
          <a:p>
            <a:pPr>
              <a:lnSpc>
                <a:spcPct val="100000"/>
              </a:lnSpc>
              <a:spcBef>
                <a:spcPts val="1400"/>
              </a:spcBef>
            </a:pPr>
            <a:endParaRPr lang="en-SG" sz="2200" dirty="0">
              <a:solidFill>
                <a:schemeClr val="accent3">
                  <a:lumMod val="25000"/>
                </a:schemeClr>
              </a:solidFill>
              <a:latin typeface="Abadi"/>
            </a:endParaRPr>
          </a:p>
          <a:p>
            <a:pPr>
              <a:lnSpc>
                <a:spcPct val="100000"/>
              </a:lnSpc>
              <a:spcBef>
                <a:spcPts val="1400"/>
              </a:spcBef>
            </a:pPr>
            <a:endParaRPr lang="en-SG"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SG" dirty="0">
                <a:solidFill>
                  <a:srgbClr val="0B49CB"/>
                </a:solidFill>
                <a:latin typeface="Abadi"/>
              </a:rPr>
              <a:t>All Launch Sites on a Map</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C5B24C16-B5F3-8E04-21BD-9CB6C413886D}"/>
              </a:ext>
            </a:extLst>
          </p:cNvPr>
          <p:cNvPicPr>
            <a:picLocks noChangeAspect="1"/>
          </p:cNvPicPr>
          <p:nvPr/>
        </p:nvPicPr>
        <p:blipFill>
          <a:blip r:embed="rId3"/>
          <a:stretch>
            <a:fillRect/>
          </a:stretch>
        </p:blipFill>
        <p:spPr>
          <a:xfrm>
            <a:off x="861584" y="3429000"/>
            <a:ext cx="10190730" cy="325729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37C69CF-9803-549F-35B0-09DF3ED950DF}"/>
              </a:ext>
            </a:extLst>
          </p:cNvPr>
          <p:cNvPicPr>
            <a:picLocks noChangeAspect="1"/>
          </p:cNvPicPr>
          <p:nvPr/>
        </p:nvPicPr>
        <p:blipFill>
          <a:blip r:embed="rId4"/>
          <a:stretch>
            <a:fillRect/>
          </a:stretch>
        </p:blipFill>
        <p:spPr>
          <a:xfrm>
            <a:off x="511809" y="3917624"/>
            <a:ext cx="3305175" cy="279082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03789"/>
            <a:ext cx="5953102" cy="1436587"/>
          </a:xfrm>
          <a:prstGeom prst="rect">
            <a:avLst/>
          </a:prstGeom>
        </p:spPr>
        <p:txBody>
          <a:bodyPr lIns="91440" tIns="45720" rIns="91440" bIns="45720" anchor="t">
            <a:normAutofit/>
          </a:bodyPr>
          <a:lstStyle/>
          <a:p>
            <a:pPr>
              <a:lnSpc>
                <a:spcPct val="100000"/>
              </a:lnSpc>
              <a:spcBef>
                <a:spcPts val="1400"/>
              </a:spcBef>
            </a:pPr>
            <a:r>
              <a:rPr lang="en-SG" sz="1600" b="0" i="0" dirty="0">
                <a:solidFill>
                  <a:srgbClr val="374151"/>
                </a:solidFill>
                <a:effectLst/>
                <a:latin typeface="Söhne"/>
              </a:rPr>
              <a:t>Mount Island National Wildlife Reserve stands out for its high number of successful launches, with a success rate of approximately 77%, as 10 out of 13 launches have been successful.</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a:t>
            </a:r>
            <a:r>
              <a:rPr lang="en-SG" dirty="0" err="1">
                <a:solidFill>
                  <a:srgbClr val="0B49CB"/>
                </a:solidFill>
                <a:latin typeface="Abadi"/>
              </a:rPr>
              <a:t>uccess</a:t>
            </a:r>
            <a:r>
              <a:rPr lang="en-SG" dirty="0">
                <a:solidFill>
                  <a:srgbClr val="0B49CB"/>
                </a:solidFill>
                <a:latin typeface="Abadi"/>
              </a:rPr>
              <a:t>/ Failed launches for each site</a:t>
            </a:r>
            <a:endParaRPr lang="en-US" dirty="0">
              <a:solidFill>
                <a:srgbClr val="0B49CB"/>
              </a:solidFill>
              <a:latin typeface="Abadi"/>
            </a:endParaRPr>
          </a:p>
        </p:txBody>
      </p:sp>
      <p:pic>
        <p:nvPicPr>
          <p:cNvPr id="14" name="Picture 13">
            <a:extLst>
              <a:ext uri="{FF2B5EF4-FFF2-40B4-BE49-F238E27FC236}">
                <a16:creationId xmlns:a16="http://schemas.microsoft.com/office/drawing/2014/main" id="{E59DA8B1-FDB7-4B48-38D2-AD9AC18B59FF}"/>
              </a:ext>
            </a:extLst>
          </p:cNvPr>
          <p:cNvPicPr>
            <a:picLocks noChangeAspect="1"/>
          </p:cNvPicPr>
          <p:nvPr/>
        </p:nvPicPr>
        <p:blipFill>
          <a:blip r:embed="rId5"/>
          <a:stretch>
            <a:fillRect/>
          </a:stretch>
        </p:blipFill>
        <p:spPr>
          <a:xfrm>
            <a:off x="7818603" y="1517298"/>
            <a:ext cx="4349405" cy="3219450"/>
          </a:xfrm>
          <a:prstGeom prst="rect">
            <a:avLst/>
          </a:prstGeom>
        </p:spPr>
      </p:pic>
      <p:pic>
        <p:nvPicPr>
          <p:cNvPr id="16" name="Picture 15">
            <a:extLst>
              <a:ext uri="{FF2B5EF4-FFF2-40B4-BE49-F238E27FC236}">
                <a16:creationId xmlns:a16="http://schemas.microsoft.com/office/drawing/2014/main" id="{E21CC368-C370-CEB1-F9BF-C64F9321A5B1}"/>
              </a:ext>
            </a:extLst>
          </p:cNvPr>
          <p:cNvPicPr>
            <a:picLocks noChangeAspect="1"/>
          </p:cNvPicPr>
          <p:nvPr/>
        </p:nvPicPr>
        <p:blipFill>
          <a:blip r:embed="rId6"/>
          <a:stretch>
            <a:fillRect/>
          </a:stretch>
        </p:blipFill>
        <p:spPr>
          <a:xfrm>
            <a:off x="3039808" y="3328427"/>
            <a:ext cx="3683304" cy="3437221"/>
          </a:xfrm>
          <a:prstGeom prst="rect">
            <a:avLst/>
          </a:prstGeom>
        </p:spPr>
      </p:pic>
      <p:pic>
        <p:nvPicPr>
          <p:cNvPr id="7" name="Picture 6">
            <a:extLst>
              <a:ext uri="{FF2B5EF4-FFF2-40B4-BE49-F238E27FC236}">
                <a16:creationId xmlns:a16="http://schemas.microsoft.com/office/drawing/2014/main" id="{C354DF05-8140-BC2E-36E6-162872EEAD92}"/>
              </a:ext>
            </a:extLst>
          </p:cNvPr>
          <p:cNvPicPr>
            <a:picLocks noChangeAspect="1"/>
          </p:cNvPicPr>
          <p:nvPr/>
        </p:nvPicPr>
        <p:blipFill rotWithShape="1">
          <a:blip r:embed="rId7"/>
          <a:srcRect t="50543"/>
          <a:stretch/>
        </p:blipFill>
        <p:spPr>
          <a:xfrm>
            <a:off x="6204532" y="5124799"/>
            <a:ext cx="2865892" cy="1640849"/>
          </a:xfrm>
          <a:prstGeom prst="rect">
            <a:avLst/>
          </a:prstGeom>
        </p:spPr>
      </p:pic>
      <p:cxnSp>
        <p:nvCxnSpPr>
          <p:cNvPr id="18" name="Straight Arrow Connector 17">
            <a:extLst>
              <a:ext uri="{FF2B5EF4-FFF2-40B4-BE49-F238E27FC236}">
                <a16:creationId xmlns:a16="http://schemas.microsoft.com/office/drawing/2014/main" id="{D0B64297-AD54-E7D5-4E10-646E33A3EDDB}"/>
              </a:ext>
            </a:extLst>
          </p:cNvPr>
          <p:cNvCxnSpPr/>
          <p:nvPr/>
        </p:nvCxnSpPr>
        <p:spPr>
          <a:xfrm flipV="1">
            <a:off x="2637183" y="4715974"/>
            <a:ext cx="1921565" cy="5970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DC43D65-A1B1-374B-6806-CA3031746CC6}"/>
              </a:ext>
            </a:extLst>
          </p:cNvPr>
          <p:cNvCxnSpPr>
            <a:cxnSpLocks/>
          </p:cNvCxnSpPr>
          <p:nvPr/>
        </p:nvCxnSpPr>
        <p:spPr>
          <a:xfrm flipH="1" flipV="1">
            <a:off x="5642804" y="4798793"/>
            <a:ext cx="1185742" cy="5142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57B3D49-63AB-9A83-6184-2227B57CDDD1}"/>
              </a:ext>
            </a:extLst>
          </p:cNvPr>
          <p:cNvCxnSpPr>
            <a:cxnSpLocks/>
          </p:cNvCxnSpPr>
          <p:nvPr/>
        </p:nvCxnSpPr>
        <p:spPr>
          <a:xfrm flipH="1">
            <a:off x="5674889" y="4304514"/>
            <a:ext cx="1746528" cy="4114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DB26438-9189-D3DC-3470-5CF395F36032}"/>
              </a:ext>
            </a:extLst>
          </p:cNvPr>
          <p:cNvSpPr txBox="1"/>
          <p:nvPr/>
        </p:nvSpPr>
        <p:spPr>
          <a:xfrm>
            <a:off x="9808965" y="1928758"/>
            <a:ext cx="1813192" cy="369332"/>
          </a:xfrm>
          <a:prstGeom prst="rect">
            <a:avLst/>
          </a:prstGeom>
          <a:noFill/>
        </p:spPr>
        <p:txBody>
          <a:bodyPr wrap="square" rtlCol="0">
            <a:spAutoFit/>
          </a:bodyPr>
          <a:lstStyle/>
          <a:p>
            <a:r>
              <a:rPr lang="en-SG" b="1" dirty="0"/>
              <a:t>West Coast</a:t>
            </a:r>
          </a:p>
        </p:txBody>
      </p:sp>
      <p:pic>
        <p:nvPicPr>
          <p:cNvPr id="26" name="Picture 25">
            <a:extLst>
              <a:ext uri="{FF2B5EF4-FFF2-40B4-BE49-F238E27FC236}">
                <a16:creationId xmlns:a16="http://schemas.microsoft.com/office/drawing/2014/main" id="{A0FC590B-F53D-09F5-802A-34ABE4ED730B}"/>
              </a:ext>
            </a:extLst>
          </p:cNvPr>
          <p:cNvPicPr>
            <a:picLocks noChangeAspect="1"/>
          </p:cNvPicPr>
          <p:nvPr/>
        </p:nvPicPr>
        <p:blipFill>
          <a:blip r:embed="rId8"/>
          <a:stretch>
            <a:fillRect/>
          </a:stretch>
        </p:blipFill>
        <p:spPr>
          <a:xfrm>
            <a:off x="7120298" y="3307673"/>
            <a:ext cx="2119312" cy="181712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15097"/>
            <a:ext cx="9884738" cy="1913903"/>
          </a:xfrm>
          <a:prstGeom prst="rect">
            <a:avLst/>
          </a:prstGeom>
        </p:spPr>
        <p:txBody>
          <a:bodyPr lIns="91440" tIns="45720" rIns="91440" bIns="45720" anchor="t">
            <a:normAutofit/>
          </a:bodyPr>
          <a:lstStyle/>
          <a:p>
            <a:pPr algn="l">
              <a:buFont typeface="Arial" panose="020B0604020202020204" pitchFamily="34" charset="0"/>
              <a:buChar char="•"/>
            </a:pPr>
            <a:r>
              <a:rPr lang="en-SG" sz="1600" b="0" i="0" dirty="0">
                <a:solidFill>
                  <a:srgbClr val="3C4043"/>
                </a:solidFill>
                <a:effectLst/>
                <a:latin typeface="Inter"/>
              </a:rPr>
              <a:t>Launch Sites are near coast.</a:t>
            </a:r>
          </a:p>
          <a:p>
            <a:pPr algn="l">
              <a:buFont typeface="Arial" panose="020B0604020202020204" pitchFamily="34" charset="0"/>
              <a:buChar char="•"/>
            </a:pPr>
            <a:r>
              <a:rPr lang="en-SG" sz="1600" b="0" i="0" dirty="0">
                <a:solidFill>
                  <a:srgbClr val="3C4043"/>
                </a:solidFill>
                <a:effectLst/>
                <a:latin typeface="Inter"/>
              </a:rPr>
              <a:t>Launch Sites are also close to Major Highways and Railway for logistic purposes.</a:t>
            </a:r>
          </a:p>
          <a:p>
            <a:pPr algn="l">
              <a:buFont typeface="Arial" panose="020B0604020202020204" pitchFamily="34" charset="0"/>
              <a:buChar char="•"/>
            </a:pPr>
            <a:r>
              <a:rPr lang="en-SG" sz="1600" b="0" i="0" dirty="0">
                <a:solidFill>
                  <a:srgbClr val="3C4043"/>
                </a:solidFill>
                <a:effectLst/>
                <a:latin typeface="Inter"/>
              </a:rPr>
              <a:t>Launch sites are far from dense human habitats like cities.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
            </a:r>
            <a:r>
              <a:rPr lang="en-SG" dirty="0" err="1">
                <a:solidFill>
                  <a:srgbClr val="0B49CB"/>
                </a:solidFill>
                <a:latin typeface="Abadi"/>
              </a:rPr>
              <a:t>istances</a:t>
            </a:r>
            <a:r>
              <a:rPr lang="en-SG" dirty="0">
                <a:solidFill>
                  <a:srgbClr val="0B49CB"/>
                </a:solidFill>
                <a:latin typeface="Abadi"/>
              </a:rPr>
              <a:t> between a launch site to its proximities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700D3B90-EB47-055F-CD4B-719A3FC6070C}"/>
              </a:ext>
            </a:extLst>
          </p:cNvPr>
          <p:cNvPicPr>
            <a:picLocks noChangeAspect="1"/>
          </p:cNvPicPr>
          <p:nvPr/>
        </p:nvPicPr>
        <p:blipFill>
          <a:blip r:embed="rId3"/>
          <a:stretch>
            <a:fillRect/>
          </a:stretch>
        </p:blipFill>
        <p:spPr>
          <a:xfrm>
            <a:off x="1537252" y="2750137"/>
            <a:ext cx="8640418" cy="378867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523694" cy="2574097"/>
          </a:xfrm>
          <a:prstGeom prst="rect">
            <a:avLst/>
          </a:prstGeom>
        </p:spPr>
        <p:txBody>
          <a:bodyPr lIns="91440" tIns="45720" rIns="91440" bIns="45720" anchor="t">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The pie chart representing the success count for each launch site. The chart clearly shows that KSC LC-39A had the highest (41.7%).</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Launch Site</a:t>
            </a:r>
          </a:p>
        </p:txBody>
      </p:sp>
      <p:pic>
        <p:nvPicPr>
          <p:cNvPr id="2" name="Picture 1">
            <a:extLst>
              <a:ext uri="{FF2B5EF4-FFF2-40B4-BE49-F238E27FC236}">
                <a16:creationId xmlns:a16="http://schemas.microsoft.com/office/drawing/2014/main" id="{F40F18BE-0FD2-44D9-DE8D-1D201B161B9C}"/>
              </a:ext>
            </a:extLst>
          </p:cNvPr>
          <p:cNvPicPr>
            <a:picLocks noChangeAspect="1"/>
          </p:cNvPicPr>
          <p:nvPr/>
        </p:nvPicPr>
        <p:blipFill rotWithShape="1">
          <a:blip r:embed="rId3"/>
          <a:srcRect t="6313"/>
          <a:stretch/>
        </p:blipFill>
        <p:spPr>
          <a:xfrm>
            <a:off x="4943061" y="1601290"/>
            <a:ext cx="6043724" cy="462510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16765"/>
            <a:ext cx="10530113" cy="50358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SG" sz="2200" dirty="0">
                <a:solidFill>
                  <a:schemeClr val="accent3">
                    <a:lumMod val="25000"/>
                  </a:schemeClr>
                </a:solidFill>
                <a:latin typeface="Abadi" panose="020B0604020104020204" pitchFamily="34" charset="0"/>
              </a:rPr>
              <a:t>Project Background and Context:</a:t>
            </a:r>
          </a:p>
          <a:p>
            <a:pPr>
              <a:spcBef>
                <a:spcPts val="1400"/>
              </a:spcBef>
            </a:pPr>
            <a:r>
              <a:rPr lang="en-SG" sz="2200" dirty="0">
                <a:solidFill>
                  <a:schemeClr val="accent3">
                    <a:lumMod val="25000"/>
                  </a:schemeClr>
                </a:solidFill>
                <a:latin typeface="Abadi" panose="020B0604020104020204" pitchFamily="34" charset="0"/>
              </a:rPr>
              <a:t>SpaceX has revolutionized the economics of space travel with its Falcon 9 rocket, which is advertised on its website with a launch cost of 62 million dollars. This price point is significantly lower than other providers, who typically charge upwards of 165 million dollars per launch. One of the key factors contributing to SpaceX's competitive pricing is the reusability of the Falcon 9's first stage, which can lead to considerable cost savings. The ability to predict whether this first stage will successfully land is not only a technical challenge but also has substantial financial implications. Accurate predictions can help determine the actual cost of a launch and are vital for any potential competitor or collaborator looking to bid against or work with SpaceX for rocket launch services.</a:t>
            </a:r>
          </a:p>
          <a:p>
            <a:pPr marL="0" indent="0">
              <a:spcBef>
                <a:spcPts val="1400"/>
              </a:spcBef>
              <a:buNone/>
            </a:pPr>
            <a:r>
              <a:rPr lang="en-SG" sz="2200" dirty="0">
                <a:solidFill>
                  <a:schemeClr val="accent3">
                    <a:lumMod val="25000"/>
                  </a:schemeClr>
                </a:solidFill>
                <a:latin typeface="Abadi" panose="020B0604020104020204" pitchFamily="34" charset="0"/>
              </a:rPr>
              <a:t>Problem Statement:</a:t>
            </a:r>
          </a:p>
          <a:p>
            <a:pPr>
              <a:spcBef>
                <a:spcPts val="1400"/>
              </a:spcBef>
            </a:pPr>
            <a:r>
              <a:rPr lang="en-SG" sz="2200" dirty="0">
                <a:solidFill>
                  <a:schemeClr val="accent3">
                    <a:lumMod val="25000"/>
                  </a:schemeClr>
                </a:solidFill>
                <a:latin typeface="Abadi" panose="020B0604020104020204" pitchFamily="34" charset="0"/>
              </a:rPr>
              <a:t>The challenge lies in developing an accurate predictive model that can assess the likelihood of the first stage of Falcon 9 landing successfully. Such a model would enable us to estimate the cost-effectiveness of the launches and provide a significant competitive edge in the commercial spaceflight market. By leveraging machine learning algorithms and a robust dataset of past launches, we aim to create a machine learning pipeline that can reliably predict the outcome of the first stage landing, thereby estimating the financial aspects of SpaceX launches for potential market entrants or partners.</a:t>
            </a:r>
          </a:p>
          <a:p>
            <a:pPr>
              <a:spcBef>
                <a:spcPts val="1400"/>
              </a:spcBef>
            </a:pPr>
            <a:endParaRPr lang="en-SG" sz="2200" dirty="0">
              <a:solidFill>
                <a:schemeClr val="accent3">
                  <a:lumMod val="25000"/>
                </a:schemeClr>
              </a:solidFill>
              <a:latin typeface="Abadi" panose="020B0604020104020204" pitchFamily="34" charset="0"/>
            </a:endParaRPr>
          </a:p>
          <a:p>
            <a:pPr>
              <a:spcBef>
                <a:spcPts val="1400"/>
              </a:spcBef>
            </a:pPr>
            <a:endParaRPr lang="en-SG" sz="2200" dirty="0">
              <a:solidFill>
                <a:schemeClr val="accent3">
                  <a:lumMod val="25000"/>
                </a:schemeClr>
              </a:solidFill>
              <a:latin typeface="Abadi" panose="020B0604020104020204" pitchFamily="34" charset="0"/>
            </a:endParaRPr>
          </a:p>
          <a:p>
            <a:pPr>
              <a:spcBef>
                <a:spcPts val="1400"/>
              </a:spcBef>
            </a:pPr>
            <a:endParaRPr lang="en-SG" sz="2200" dirty="0">
              <a:solidFill>
                <a:schemeClr val="accent3">
                  <a:lumMod val="25000"/>
                </a:schemeClr>
              </a:solidFill>
              <a:latin typeface="Abadi" panose="020B0604020104020204" pitchFamily="34" charset="0"/>
            </a:endParaRPr>
          </a:p>
          <a:p>
            <a:pPr>
              <a:spcBef>
                <a:spcPts val="1400"/>
              </a:spcBef>
            </a:pPr>
            <a:endParaRPr lang="en-SG"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4540338" cy="4351338"/>
          </a:xfrm>
          <a:prstGeom prst="rect">
            <a:avLst/>
          </a:prstGeom>
        </p:spPr>
        <p:txBody>
          <a:bodyPr lIns="91440" tIns="45720" rIns="91440" bIns="45720" anchor="t">
            <a:normAutofit/>
          </a:bodyPr>
          <a:lstStyle/>
          <a:p>
            <a:pPr>
              <a:lnSpc>
                <a:spcPct val="100000"/>
              </a:lnSpc>
              <a:spcBef>
                <a:spcPts val="1400"/>
              </a:spcBef>
            </a:pPr>
            <a:r>
              <a:rPr lang="en-SG" sz="2200" dirty="0">
                <a:solidFill>
                  <a:schemeClr val="accent3">
                    <a:lumMod val="25000"/>
                  </a:schemeClr>
                </a:solidFill>
                <a:latin typeface="Abadi"/>
              </a:rPr>
              <a:t>Here is the pie chart for the launch outcomes at KSC LC-39A. It shows that there have been a total of 13 launches, with 10 being successful (76.9%) and 3 failing (23.1%). </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SG" dirty="0">
                <a:solidFill>
                  <a:srgbClr val="0B49CB"/>
                </a:solidFill>
                <a:latin typeface="Abadi"/>
              </a:rPr>
              <a:t>Launch site with the highest launch success ratio</a:t>
            </a:r>
          </a:p>
        </p:txBody>
      </p:sp>
      <p:pic>
        <p:nvPicPr>
          <p:cNvPr id="2" name="Picture 1">
            <a:extLst>
              <a:ext uri="{FF2B5EF4-FFF2-40B4-BE49-F238E27FC236}">
                <a16:creationId xmlns:a16="http://schemas.microsoft.com/office/drawing/2014/main" id="{56884528-870A-3E27-5319-DBE47C1034C3}"/>
              </a:ext>
            </a:extLst>
          </p:cNvPr>
          <p:cNvPicPr>
            <a:picLocks noChangeAspect="1"/>
          </p:cNvPicPr>
          <p:nvPr/>
        </p:nvPicPr>
        <p:blipFill>
          <a:blip r:embed="rId3"/>
          <a:stretch>
            <a:fillRect/>
          </a:stretch>
        </p:blipFill>
        <p:spPr>
          <a:xfrm>
            <a:off x="5804934" y="1901147"/>
            <a:ext cx="4041432" cy="420029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078" y="1300081"/>
            <a:ext cx="2890966" cy="5280044"/>
          </a:xfrm>
          <a:prstGeom prst="rect">
            <a:avLst/>
          </a:prstGeom>
        </p:spPr>
        <p:txBody>
          <a:bodyPr lIns="91440" tIns="45720" rIns="91440" bIns="45720" anchor="t">
            <a:normAutofit fontScale="55000" lnSpcReduction="20000"/>
          </a:bodyPr>
          <a:lstStyle/>
          <a:p>
            <a:pPr>
              <a:lnSpc>
                <a:spcPct val="100000"/>
              </a:lnSpc>
              <a:spcBef>
                <a:spcPts val="1400"/>
              </a:spcBef>
            </a:pPr>
            <a:r>
              <a:rPr lang="en-SG" sz="2200" dirty="0">
                <a:solidFill>
                  <a:schemeClr val="accent3">
                    <a:lumMod val="25000"/>
                  </a:schemeClr>
                </a:solidFill>
                <a:latin typeface="Abadi" panose="020B0604020104020204" pitchFamily="34" charset="0"/>
              </a:rPr>
              <a:t>The majority of data points are clustered at the lower end of the payload mass range, indicating that most launches carried payloads of lower mass.</a:t>
            </a:r>
          </a:p>
          <a:p>
            <a:pPr>
              <a:lnSpc>
                <a:spcPct val="100000"/>
              </a:lnSpc>
              <a:spcBef>
                <a:spcPts val="1400"/>
              </a:spcBef>
            </a:pPr>
            <a:r>
              <a:rPr lang="en-SG" sz="2200" dirty="0">
                <a:solidFill>
                  <a:schemeClr val="accent3">
                    <a:lumMod val="25000"/>
                  </a:schemeClr>
                </a:solidFill>
                <a:latin typeface="Abadi" panose="020B0604020104020204" pitchFamily="34" charset="0"/>
              </a:rPr>
              <a:t>There is a mix of successes and failures at lower payload masses, but as the payload mass increases beyond approximately 4000 kg, the launches are predominantly successful.</a:t>
            </a:r>
          </a:p>
          <a:p>
            <a:pPr>
              <a:lnSpc>
                <a:spcPct val="100000"/>
              </a:lnSpc>
              <a:spcBef>
                <a:spcPts val="1400"/>
              </a:spcBef>
            </a:pPr>
            <a:r>
              <a:rPr lang="en-SG" sz="2200" dirty="0">
                <a:solidFill>
                  <a:schemeClr val="accent3">
                    <a:lumMod val="25000"/>
                  </a:schemeClr>
                </a:solidFill>
                <a:latin typeface="Abadi" panose="020B0604020104020204" pitchFamily="34" charset="0"/>
              </a:rPr>
              <a:t>The highest payload masses, near the 10,000 kg mark, have been successfully launched, suggesting the capability of the launch vehicles to handle heavy payloads effectively.</a:t>
            </a:r>
          </a:p>
          <a:p>
            <a:pPr>
              <a:lnSpc>
                <a:spcPct val="100000"/>
              </a:lnSpc>
              <a:spcBef>
                <a:spcPts val="1400"/>
              </a:spcBef>
            </a:pPr>
            <a:r>
              <a:rPr lang="en-SG" sz="2200" dirty="0">
                <a:solidFill>
                  <a:schemeClr val="accent3">
                    <a:lumMod val="25000"/>
                  </a:schemeClr>
                </a:solidFill>
                <a:latin typeface="Abadi" panose="020B0604020104020204" pitchFamily="34" charset="0"/>
              </a:rPr>
              <a:t>The range slider at the top suggests that the viewer can adjust the payload mass range to view a more detailed correlation within specific intervals.</a:t>
            </a:r>
          </a:p>
          <a:p>
            <a:pPr>
              <a:lnSpc>
                <a:spcPct val="100000"/>
              </a:lnSpc>
              <a:spcBef>
                <a:spcPts val="1400"/>
              </a:spcBef>
            </a:pPr>
            <a:r>
              <a:rPr lang="en-SG" sz="2200" dirty="0">
                <a:solidFill>
                  <a:schemeClr val="accent3">
                    <a:lumMod val="25000"/>
                  </a:schemeClr>
                </a:solidFill>
                <a:latin typeface="Abadi" panose="020B0604020104020204" pitchFamily="34" charset="0"/>
              </a:rPr>
              <a:t>Different booster versions are represented by various </a:t>
            </a:r>
            <a:r>
              <a:rPr lang="en-SG" sz="2200" dirty="0" err="1">
                <a:solidFill>
                  <a:schemeClr val="accent3">
                    <a:lumMod val="25000"/>
                  </a:schemeClr>
                </a:solidFill>
                <a:latin typeface="Abadi" panose="020B0604020104020204" pitchFamily="34" charset="0"/>
              </a:rPr>
              <a:t>colors</a:t>
            </a:r>
            <a:r>
              <a:rPr lang="en-SG" sz="2200" dirty="0">
                <a:solidFill>
                  <a:schemeClr val="accent3">
                    <a:lumMod val="25000"/>
                  </a:schemeClr>
                </a:solidFill>
                <a:latin typeface="Abadi" panose="020B0604020104020204" pitchFamily="34" charset="0"/>
              </a:rPr>
              <a:t>, but there does not seem to be a distinct pattern linking booster versions to success rates based on this plot alone.</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SG" dirty="0">
                <a:solidFill>
                  <a:srgbClr val="0B49CB"/>
                </a:solidFill>
                <a:latin typeface="Abadi"/>
              </a:rPr>
              <a:t>Payload vs Launch Outcome for all sites, with different payload selected</a:t>
            </a:r>
          </a:p>
        </p:txBody>
      </p:sp>
      <p:pic>
        <p:nvPicPr>
          <p:cNvPr id="6" name="Picture 5">
            <a:extLst>
              <a:ext uri="{FF2B5EF4-FFF2-40B4-BE49-F238E27FC236}">
                <a16:creationId xmlns:a16="http://schemas.microsoft.com/office/drawing/2014/main" id="{4B4D58F2-212B-EDCA-F942-F63F114EF0F3}"/>
              </a:ext>
            </a:extLst>
          </p:cNvPr>
          <p:cNvPicPr>
            <a:picLocks noChangeAspect="1"/>
          </p:cNvPicPr>
          <p:nvPr/>
        </p:nvPicPr>
        <p:blipFill>
          <a:blip r:embed="rId4"/>
          <a:stretch>
            <a:fillRect/>
          </a:stretch>
        </p:blipFill>
        <p:spPr>
          <a:xfrm>
            <a:off x="3538330" y="1300081"/>
            <a:ext cx="8653670" cy="472549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The bar chart displaying the scores of different models in descending order. The 'Tree' model has the highest score, followed by 'SVM' and 'KNN', which have the same score, and finally 'Logistic Regression' with the lowest score among the four. The y-axis represents the model names, and the x-axis represents the score values.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16E36F6C-BD22-2402-1B2B-52268636EB45}"/>
              </a:ext>
            </a:extLst>
          </p:cNvPr>
          <p:cNvPicPr>
            <a:picLocks noChangeAspect="1"/>
          </p:cNvPicPr>
          <p:nvPr/>
        </p:nvPicPr>
        <p:blipFill>
          <a:blip r:embed="rId4"/>
          <a:stretch>
            <a:fillRect/>
          </a:stretch>
        </p:blipFill>
        <p:spPr>
          <a:xfrm>
            <a:off x="6371532" y="1611070"/>
            <a:ext cx="5158003" cy="428263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498267" cy="3811588"/>
          </a:xfrm>
          <a:prstGeom prst="rect">
            <a:avLst/>
          </a:prstGeom>
        </p:spPr>
        <p:txBody>
          <a:bodyPr>
            <a:normAutofit/>
          </a:bodyPr>
          <a:lstStyle/>
          <a:p>
            <a:pPr algn="l"/>
            <a:r>
              <a:rPr lang="en-SG" sz="1600" b="0" i="0" dirty="0">
                <a:solidFill>
                  <a:srgbClr val="374151"/>
                </a:solidFill>
                <a:effectLst/>
                <a:latin typeface="Abadi" panose="020B0604020104020204" pitchFamily="34" charset="0"/>
              </a:rPr>
              <a:t>Based on the confusion matrix, the model predicted 12 successful landings correctly (true positives) and no unsuccessful landings where there were successful ones (false negatives), which is an improvement. 3 unsuccessful landings were correctly predicted (true negatives), and 3 successful landings were incorrectly predicted as unsuccessful (false positives).</a:t>
            </a:r>
          </a:p>
          <a:p>
            <a:pPr algn="l"/>
            <a:r>
              <a:rPr lang="en-SG" sz="1600" b="0" i="0" dirty="0">
                <a:solidFill>
                  <a:srgbClr val="374151"/>
                </a:solidFill>
                <a:effectLst/>
                <a:latin typeface="Abadi" panose="020B0604020104020204" pitchFamily="34" charset="0"/>
              </a:rPr>
              <a:t>To calculate the accuracy:</a:t>
            </a:r>
          </a:p>
          <a:p>
            <a:pPr algn="l"/>
            <a:r>
              <a:rPr lang="en-SG" sz="1600" b="0" i="0" dirty="0">
                <a:solidFill>
                  <a:srgbClr val="374151"/>
                </a:solidFill>
                <a:effectLst/>
                <a:latin typeface="Abadi" panose="020B0604020104020204" pitchFamily="34" charset="0"/>
              </a:rPr>
              <a:t>Accuracy=15/18</a:t>
            </a:r>
          </a:p>
          <a:p>
            <a:pPr algn="l"/>
            <a:r>
              <a:rPr lang="en-SG" sz="1600" b="0" i="0" dirty="0">
                <a:solidFill>
                  <a:srgbClr val="374151"/>
                </a:solidFill>
                <a:effectLst/>
                <a:latin typeface="Abadi" panose="020B0604020104020204" pitchFamily="34" charset="0"/>
              </a:rPr>
              <a:t>Accuracy=0.8333 or 83.33%</a:t>
            </a:r>
          </a:p>
          <a:p>
            <a:pPr algn="l"/>
            <a:r>
              <a:rPr lang="en-SG" sz="1600" b="0" i="0" dirty="0">
                <a:solidFill>
                  <a:srgbClr val="374151"/>
                </a:solidFill>
                <a:effectLst/>
                <a:latin typeface="Abadi" panose="020B0604020104020204" pitchFamily="34" charset="0"/>
              </a:rPr>
              <a:t>This model's accuracy is approximately 83.33%, indicating that it correctly predicted the landing outcome for 83.33% of the cases in the dataset provided.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of Decision Tree</a:t>
            </a:r>
            <a:endParaRPr lang="en-US" dirty="0">
              <a:solidFill>
                <a:srgbClr val="0B49CB"/>
              </a:solidFill>
            </a:endParaRPr>
          </a:p>
        </p:txBody>
      </p:sp>
      <p:pic>
        <p:nvPicPr>
          <p:cNvPr id="6" name="Picture 5">
            <a:extLst>
              <a:ext uri="{FF2B5EF4-FFF2-40B4-BE49-F238E27FC236}">
                <a16:creationId xmlns:a16="http://schemas.microsoft.com/office/drawing/2014/main" id="{CC564955-AFE6-302B-298B-8DF775033499}"/>
              </a:ext>
            </a:extLst>
          </p:cNvPr>
          <p:cNvPicPr>
            <a:picLocks noChangeAspect="1"/>
          </p:cNvPicPr>
          <p:nvPr/>
        </p:nvPicPr>
        <p:blipFill>
          <a:blip r:embed="rId3"/>
          <a:stretch>
            <a:fillRect/>
          </a:stretch>
        </p:blipFill>
        <p:spPr>
          <a:xfrm>
            <a:off x="6899413" y="1650842"/>
            <a:ext cx="4935868" cy="381158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838893" cy="4351338"/>
          </a:xfrm>
          <a:prstGeom prst="rect">
            <a:avLst/>
          </a:prstGeom>
        </p:spPr>
        <p:txBody>
          <a:bodyPr>
            <a:normAutofit fontScale="70000" lnSpcReduction="20000"/>
          </a:bodyPr>
          <a:lstStyle/>
          <a:p>
            <a:pPr>
              <a:lnSpc>
                <a:spcPct val="100000"/>
              </a:lnSpc>
              <a:spcBef>
                <a:spcPts val="1400"/>
              </a:spcBef>
            </a:pPr>
            <a:r>
              <a:rPr lang="en-SG" sz="2200" dirty="0">
                <a:solidFill>
                  <a:schemeClr val="accent3">
                    <a:lumMod val="25000"/>
                  </a:schemeClr>
                </a:solidFill>
                <a:latin typeface="Abadi" panose="020B0604020104020204" pitchFamily="34" charset="0"/>
              </a:rPr>
              <a:t>Launch sites are strategically positioned near coasts to maximize rocket efficiency and safety during launches. The proximity to the equator also leverages Earth's rotation for launch efficiency.</a:t>
            </a:r>
          </a:p>
          <a:p>
            <a:pPr>
              <a:lnSpc>
                <a:spcPct val="100000"/>
              </a:lnSpc>
              <a:spcBef>
                <a:spcPts val="1400"/>
              </a:spcBef>
            </a:pPr>
            <a:r>
              <a:rPr lang="en-SG" sz="2200" dirty="0">
                <a:solidFill>
                  <a:schemeClr val="accent3">
                    <a:lumMod val="25000"/>
                  </a:schemeClr>
                </a:solidFill>
                <a:latin typeface="Abadi" panose="020B0604020104020204" pitchFamily="34" charset="0"/>
              </a:rPr>
              <a:t>Access to major transportation networks such as highways and railways is crucial for logistical support, allowing for the efficient movement of materials and personnel.</a:t>
            </a:r>
          </a:p>
          <a:p>
            <a:pPr>
              <a:lnSpc>
                <a:spcPct val="100000"/>
              </a:lnSpc>
              <a:spcBef>
                <a:spcPts val="1400"/>
              </a:spcBef>
            </a:pPr>
            <a:r>
              <a:rPr lang="en-SG" sz="2200" dirty="0">
                <a:solidFill>
                  <a:schemeClr val="accent3">
                    <a:lumMod val="25000"/>
                  </a:schemeClr>
                </a:solidFill>
                <a:latin typeface="Abadi" panose="020B0604020104020204" pitchFamily="34" charset="0"/>
              </a:rPr>
              <a:t>The location of launch sites away from populated areas minimizes risks to humans in the event of launch failures.</a:t>
            </a:r>
          </a:p>
          <a:p>
            <a:pPr>
              <a:lnSpc>
                <a:spcPct val="100000"/>
              </a:lnSpc>
              <a:spcBef>
                <a:spcPts val="1400"/>
              </a:spcBef>
            </a:pPr>
            <a:r>
              <a:rPr lang="en-SG" sz="2200" dirty="0">
                <a:solidFill>
                  <a:schemeClr val="accent3">
                    <a:lumMod val="25000"/>
                  </a:schemeClr>
                </a:solidFill>
                <a:latin typeface="Abadi" panose="020B0604020104020204" pitchFamily="34" charset="0"/>
              </a:rPr>
              <a:t>The flight count at a launch site correlates positively with its success rate, suggesting improved proficiency with increased activity.</a:t>
            </a:r>
          </a:p>
          <a:p>
            <a:pPr>
              <a:lnSpc>
                <a:spcPct val="100000"/>
              </a:lnSpc>
              <a:spcBef>
                <a:spcPts val="1400"/>
              </a:spcBef>
            </a:pPr>
            <a:r>
              <a:rPr lang="en-SG" sz="2200" dirty="0">
                <a:solidFill>
                  <a:schemeClr val="accent3">
                    <a:lumMod val="25000"/>
                  </a:schemeClr>
                </a:solidFill>
                <a:latin typeface="Abadi" panose="020B0604020104020204" pitchFamily="34" charset="0"/>
              </a:rPr>
              <a:t>There has been a steady improvement in launch success rates from 2013 to 2020.</a:t>
            </a:r>
          </a:p>
          <a:p>
            <a:pPr>
              <a:lnSpc>
                <a:spcPct val="100000"/>
              </a:lnSpc>
              <a:spcBef>
                <a:spcPts val="1400"/>
              </a:spcBef>
            </a:pPr>
            <a:r>
              <a:rPr lang="en-SG" sz="2200" dirty="0">
                <a:solidFill>
                  <a:schemeClr val="accent3">
                    <a:lumMod val="25000"/>
                  </a:schemeClr>
                </a:solidFill>
                <a:latin typeface="Abadi" panose="020B0604020104020204" pitchFamily="34" charset="0"/>
              </a:rPr>
              <a:t>Certain orbits like ES-L1, GEO, HEO, SSO, and VLEO have higher success rates, which might be due to the nature of missions suited for these orbits or the technological advances addressing the challenges of these specific paths.</a:t>
            </a:r>
          </a:p>
          <a:p>
            <a:pPr>
              <a:lnSpc>
                <a:spcPct val="100000"/>
              </a:lnSpc>
              <a:spcBef>
                <a:spcPts val="1400"/>
              </a:spcBef>
            </a:pPr>
            <a:r>
              <a:rPr lang="en-SG" sz="2200" dirty="0">
                <a:solidFill>
                  <a:schemeClr val="accent3">
                    <a:lumMod val="25000"/>
                  </a:schemeClr>
                </a:solidFill>
                <a:latin typeface="Abadi" panose="020B0604020104020204" pitchFamily="34" charset="0"/>
              </a:rPr>
              <a:t>KSC LC-39A stands out with the highest number of successful launches, highlighting its status as a premier launch site.</a:t>
            </a:r>
          </a:p>
          <a:p>
            <a:pPr>
              <a:lnSpc>
                <a:spcPct val="100000"/>
              </a:lnSpc>
              <a:spcBef>
                <a:spcPts val="1400"/>
              </a:spcBef>
            </a:pPr>
            <a:r>
              <a:rPr lang="en-SG" sz="2200" dirty="0">
                <a:solidFill>
                  <a:schemeClr val="accent3">
                    <a:lumMod val="25000"/>
                  </a:schemeClr>
                </a:solidFill>
                <a:latin typeface="Abadi" panose="020B0604020104020204" pitchFamily="34" charset="0"/>
              </a:rPr>
              <a:t>The Decision tree classifier emerges as the most effective machine learning model for predicting launch success, indicating its suitability for this kind of classification task.</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SG" sz="7600" dirty="0">
                <a:solidFill>
                  <a:schemeClr val="bg2">
                    <a:lumMod val="50000"/>
                  </a:schemeClr>
                </a:solidFill>
                <a:latin typeface="Abadi"/>
              </a:rPr>
              <a:t>The data was collected through APIs and web scraping, which provided a structured and automated approach to data extraction from various online sources. These methods ensured the efficient gathering of real-time and historical data necessary for the analysis.</a:t>
            </a:r>
          </a:p>
          <a:p>
            <a:pPr lvl="1">
              <a:lnSpc>
                <a:spcPct val="120000"/>
              </a:lnSpc>
              <a:spcBef>
                <a:spcPts val="1400"/>
              </a:spcBef>
            </a:pPr>
            <a:r>
              <a:rPr lang="en-SG" sz="7600" dirty="0">
                <a:solidFill>
                  <a:schemeClr val="bg2">
                    <a:lumMod val="50000"/>
                  </a:schemeClr>
                </a:solidFill>
                <a:latin typeface="Abadi"/>
              </a:rPr>
              <a:t>Source:  </a:t>
            </a:r>
          </a:p>
          <a:p>
            <a:pPr lvl="2">
              <a:lnSpc>
                <a:spcPct val="120000"/>
              </a:lnSpc>
              <a:spcBef>
                <a:spcPts val="1400"/>
              </a:spcBef>
            </a:pPr>
            <a:r>
              <a:rPr lang="en-SG" sz="7200" dirty="0">
                <a:solidFill>
                  <a:schemeClr val="bg2">
                    <a:lumMod val="50000"/>
                  </a:schemeClr>
                </a:solidFill>
                <a:latin typeface="Abadi"/>
              </a:rPr>
              <a:t>SpaceX API (https://api.spacexdata.com/v4/rockets/) </a:t>
            </a:r>
          </a:p>
          <a:p>
            <a:pPr lvl="2">
              <a:lnSpc>
                <a:spcPct val="120000"/>
              </a:lnSpc>
              <a:spcBef>
                <a:spcPts val="1400"/>
              </a:spcBef>
            </a:pPr>
            <a:r>
              <a:rPr lang="en-SG" sz="7200" dirty="0">
                <a:solidFill>
                  <a:schemeClr val="bg2">
                    <a:lumMod val="50000"/>
                  </a:schemeClr>
                </a:solidFill>
                <a:latin typeface="Abadi"/>
              </a:rPr>
              <a:t>Wikipedia (https://en.wikipedia.org/wiki/List_of_Falcon/_9/_and_Falcon_Heavy_launches), using web scraping</a:t>
            </a:r>
            <a:r>
              <a:rPr lang="en-SG" sz="7600" dirty="0">
                <a:solidFill>
                  <a:schemeClr val="bg2">
                    <a:lumMod val="50000"/>
                  </a:schemeClr>
                </a:solidFill>
                <a:latin typeface="Abadi"/>
              </a:rPr>
              <a:t>.</a:t>
            </a:r>
          </a:p>
          <a:p>
            <a:pPr>
              <a:lnSpc>
                <a:spcPct val="120000"/>
              </a:lnSpc>
              <a:spcBef>
                <a:spcPts val="1400"/>
              </a:spcBef>
            </a:pPr>
            <a:r>
              <a:rPr lang="en-US" sz="9200" dirty="0">
                <a:solidFill>
                  <a:schemeClr val="accent3">
                    <a:lumMod val="25000"/>
                  </a:schemeClr>
                </a:solidFill>
                <a:latin typeface="Abadi"/>
              </a:rPr>
              <a:t>Perform data wrangling</a:t>
            </a:r>
          </a:p>
          <a:p>
            <a:pPr lvl="1">
              <a:lnSpc>
                <a:spcPct val="120000"/>
              </a:lnSpc>
              <a:spcBef>
                <a:spcPts val="1400"/>
              </a:spcBef>
            </a:pPr>
            <a:r>
              <a:rPr lang="en-SG" sz="7600" dirty="0">
                <a:solidFill>
                  <a:schemeClr val="bg2">
                    <a:lumMod val="50000"/>
                  </a:schemeClr>
                </a:solidFill>
                <a:latin typeface="Abadi"/>
              </a:rPr>
              <a:t>Data wrangling involved cleaning and structuring the raw data to make it suitable for analysis. This process included handling missing values, correcting data formats, normalizing data, and removing duplicates to ensure data quality and consistency.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SG" sz="7600" dirty="0">
                <a:solidFill>
                  <a:schemeClr val="bg2">
                    <a:lumMod val="50000"/>
                  </a:schemeClr>
                </a:solidFill>
                <a:latin typeface="Abadi"/>
              </a:rPr>
              <a:t>The predictive analysis utilized classification models such as Logistic Regression, Decision Trees, Support Vector Machines (SVM), and K-Nearest </a:t>
            </a:r>
            <a:r>
              <a:rPr lang="en-SG" sz="7600" dirty="0" err="1">
                <a:solidFill>
                  <a:schemeClr val="bg2">
                    <a:lumMod val="50000"/>
                  </a:schemeClr>
                </a:solidFill>
                <a:latin typeface="Abadi"/>
              </a:rPr>
              <a:t>Neighbors</a:t>
            </a:r>
            <a:r>
              <a:rPr lang="en-SG" sz="7600" dirty="0">
                <a:solidFill>
                  <a:schemeClr val="bg2">
                    <a:lumMod val="50000"/>
                  </a:schemeClr>
                </a:solidFill>
                <a:latin typeface="Abadi"/>
              </a:rPr>
              <a:t> (KNN). These models were trained and tested on the dataset to predict categorical outcomes effectively.</a:t>
            </a:r>
          </a:p>
          <a:p>
            <a:pPr lvl="1">
              <a:lnSpc>
                <a:spcPct val="120000"/>
              </a:lnSpc>
              <a:spcBef>
                <a:spcPts val="1400"/>
              </a:spcBef>
            </a:pPr>
            <a:r>
              <a:rPr lang="en-SG" sz="7600" dirty="0">
                <a:solidFill>
                  <a:schemeClr val="bg2">
                    <a:lumMod val="50000"/>
                  </a:schemeClr>
                </a:solidFill>
                <a:latin typeface="Abadi"/>
              </a:rPr>
              <a:t>The models were built by initializing with their respective algorithms and then trained using the processed data. Hyperparameter tuning was conducted to optimize each model's performance, often using methods like cross-validation and grid search. The evaluation of the models was based on their predictive accuracy and other performance metrics, which helped in selecting the best deployment model.</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692973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70000" lnSpcReduction="20000"/>
          </a:bodyPr>
          <a:lstStyle/>
          <a:p>
            <a:pPr marL="0" indent="0">
              <a:buNone/>
            </a:pPr>
            <a:endParaRPr lang="en-US" sz="2200" dirty="0">
              <a:solidFill>
                <a:srgbClr val="1C7DDB"/>
              </a:solidFill>
              <a:latin typeface="Abadi"/>
            </a:endParaRPr>
          </a:p>
          <a:p>
            <a:pPr marL="0" indent="0">
              <a:buNone/>
            </a:pPr>
            <a:r>
              <a:rPr lang="en-SG" sz="2200" dirty="0">
                <a:solidFill>
                  <a:srgbClr val="1C7DDB"/>
                </a:solidFill>
                <a:latin typeface="Abadi"/>
              </a:rPr>
              <a:t>Flow:</a:t>
            </a:r>
          </a:p>
          <a:p>
            <a:pPr marL="457200" indent="-457200">
              <a:buFont typeface="+mj-lt"/>
              <a:buAutoNum type="arabicPeriod"/>
            </a:pPr>
            <a:r>
              <a:rPr lang="en-SG" sz="2200" dirty="0">
                <a:solidFill>
                  <a:srgbClr val="1C7DDB"/>
                </a:solidFill>
                <a:latin typeface="Abadi"/>
              </a:rPr>
              <a:t>Identify Data Requirements: Determine the specific type of data needed for analysis (e.g., rocket details, launch outcomes, payload masses).</a:t>
            </a:r>
          </a:p>
          <a:p>
            <a:pPr marL="457200" indent="-457200">
              <a:buFont typeface="+mj-lt"/>
              <a:buAutoNum type="arabicPeriod"/>
            </a:pPr>
            <a:endParaRPr lang="en-SG" sz="2200" dirty="0">
              <a:solidFill>
                <a:srgbClr val="1C7DDB"/>
              </a:solidFill>
              <a:latin typeface="Abadi"/>
            </a:endParaRPr>
          </a:p>
          <a:p>
            <a:pPr marL="457200" indent="-457200">
              <a:buFont typeface="+mj-lt"/>
              <a:buAutoNum type="arabicPeriod"/>
            </a:pPr>
            <a:r>
              <a:rPr lang="en-SG" sz="2200" dirty="0">
                <a:solidFill>
                  <a:srgbClr val="1C7DDB"/>
                </a:solidFill>
                <a:latin typeface="Abadi"/>
              </a:rPr>
              <a:t>Access SpaceX API: Utilize the RESTful endpoints provided by SpaceX to access the desired data. For example, to get information about rockets, send a GET request to the /v4/rockets endpoint.</a:t>
            </a:r>
          </a:p>
          <a:p>
            <a:pPr marL="457200" indent="-457200">
              <a:buFont typeface="+mj-lt"/>
              <a:buAutoNum type="arabicPeriod"/>
            </a:pPr>
            <a:endParaRPr lang="en-SG" sz="2200" dirty="0">
              <a:solidFill>
                <a:srgbClr val="1C7DDB"/>
              </a:solidFill>
              <a:latin typeface="Abadi"/>
            </a:endParaRPr>
          </a:p>
          <a:p>
            <a:pPr marL="457200" indent="-457200">
              <a:buFont typeface="+mj-lt"/>
              <a:buAutoNum type="arabicPeriod"/>
            </a:pPr>
            <a:r>
              <a:rPr lang="en-SG" sz="2200" dirty="0">
                <a:solidFill>
                  <a:srgbClr val="1C7DDB"/>
                </a:solidFill>
                <a:latin typeface="Abadi"/>
              </a:rPr>
              <a:t>Send API Request: Make the HTTP GET request to the API endpoint using a tool or library that can handle HTTP requests (like curl, Python's requests library, etc.).</a:t>
            </a:r>
          </a:p>
          <a:p>
            <a:pPr marL="457200" indent="-457200">
              <a:buFont typeface="+mj-lt"/>
              <a:buAutoNum type="arabicPeriod"/>
            </a:pPr>
            <a:endParaRPr lang="en-SG" sz="2200" dirty="0">
              <a:solidFill>
                <a:srgbClr val="1C7DDB"/>
              </a:solidFill>
              <a:latin typeface="Abadi"/>
            </a:endParaRPr>
          </a:p>
          <a:p>
            <a:pPr marL="457200" indent="-457200">
              <a:buFont typeface="+mj-lt"/>
              <a:buAutoNum type="arabicPeriod"/>
            </a:pPr>
            <a:r>
              <a:rPr lang="en-SG" sz="2200" dirty="0">
                <a:solidFill>
                  <a:srgbClr val="1C7DDB"/>
                </a:solidFill>
                <a:latin typeface="Abadi"/>
              </a:rPr>
              <a:t>Receive and Parse Response: The API responds with the data in JSON format, which must be parsed to extract the relevant information.</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SG" sz="2200" dirty="0">
                <a:solidFill>
                  <a:schemeClr val="accent3">
                    <a:lumMod val="25000"/>
                  </a:schemeClr>
                </a:solidFill>
                <a:latin typeface="Abadi" panose="020B0604020104020204" pitchFamily="34" charset="0"/>
              </a:rPr>
              <a:t>The data collection process for SpaceX information entailed the use of the SpaceX REST API, a publicly available service that provides access to detailed information about rocket specifications, launch details, and other related data. The use of this API involves sending requests to endpoints, such as https://api.spacexdata.com/v4/rockets/, which then return data in a structured format like JSON.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https://github.com/wenjun78/ibmdatasciencecap/blob/main/jupyter-labs-spacex-data-collection-api.ipynb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Arrow: Down 1">
            <a:extLst>
              <a:ext uri="{FF2B5EF4-FFF2-40B4-BE49-F238E27FC236}">
                <a16:creationId xmlns:a16="http://schemas.microsoft.com/office/drawing/2014/main" id="{CADB8EF6-55C2-9233-36BF-2FFA24A5EF8D}"/>
              </a:ext>
            </a:extLst>
          </p:cNvPr>
          <p:cNvSpPr/>
          <p:nvPr/>
        </p:nvSpPr>
        <p:spPr>
          <a:xfrm>
            <a:off x="8472456" y="2873816"/>
            <a:ext cx="484632" cy="335869"/>
          </a:xfrm>
          <a:prstGeom prst="downArrow">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Arrow: Down 6">
            <a:extLst>
              <a:ext uri="{FF2B5EF4-FFF2-40B4-BE49-F238E27FC236}">
                <a16:creationId xmlns:a16="http://schemas.microsoft.com/office/drawing/2014/main" id="{9587E9EE-45F6-0B33-2DA1-FC994CEA52A1}"/>
              </a:ext>
            </a:extLst>
          </p:cNvPr>
          <p:cNvSpPr/>
          <p:nvPr/>
        </p:nvSpPr>
        <p:spPr>
          <a:xfrm>
            <a:off x="8472456" y="3832809"/>
            <a:ext cx="484632" cy="335869"/>
          </a:xfrm>
          <a:prstGeom prst="downArrow">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Arrow: Down 7">
            <a:extLst>
              <a:ext uri="{FF2B5EF4-FFF2-40B4-BE49-F238E27FC236}">
                <a16:creationId xmlns:a16="http://schemas.microsoft.com/office/drawing/2014/main" id="{D19FFEAD-45FF-5BE0-1A90-0364FD193D41}"/>
              </a:ext>
            </a:extLst>
          </p:cNvPr>
          <p:cNvSpPr/>
          <p:nvPr/>
        </p:nvSpPr>
        <p:spPr>
          <a:xfrm>
            <a:off x="8472456" y="4872236"/>
            <a:ext cx="484632" cy="335869"/>
          </a:xfrm>
          <a:prstGeom prst="downArrow">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SG" sz="2200" dirty="0">
                <a:solidFill>
                  <a:schemeClr val="accent3">
                    <a:lumMod val="25000"/>
                  </a:schemeClr>
                </a:solidFill>
                <a:latin typeface="Abadi"/>
              </a:rPr>
              <a:t>The data collection process involving web scraping from Wikipedia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https://github.com/wenjun78/ibmdatasciencecap/blob/main/jupyter-labs-webscraping.ipynb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3811587"/>
          </a:xfrm>
          <a:prstGeom prst="rect">
            <a:avLst/>
          </a:prstGeom>
          <a:ln>
            <a:solidFill>
              <a:srgbClr val="0B49CB"/>
            </a:solidFill>
            <a:prstDash val="dash"/>
          </a:ln>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None/>
            </a:pPr>
            <a:r>
              <a:rPr lang="en-SG" sz="2200" dirty="0">
                <a:solidFill>
                  <a:srgbClr val="1C7DDB"/>
                </a:solidFill>
                <a:latin typeface="Abadi"/>
              </a:rPr>
              <a:t>Flow Chart:</a:t>
            </a:r>
          </a:p>
          <a:p>
            <a:pPr marL="457200" indent="-457200">
              <a:buFont typeface="+mj-lt"/>
              <a:buAutoNum type="arabicPeriod"/>
            </a:pPr>
            <a:r>
              <a:rPr lang="en-SG" sz="2200" dirty="0">
                <a:solidFill>
                  <a:srgbClr val="1C7DDB"/>
                </a:solidFill>
                <a:latin typeface="Abadi"/>
              </a:rPr>
              <a:t>Identify Data Source: Choose the specific Wikipedia page(s) containing the relevant data about SpaceX launches.</a:t>
            </a:r>
          </a:p>
          <a:p>
            <a:pPr marL="457200" indent="-457200">
              <a:buFont typeface="+mj-lt"/>
              <a:buAutoNum type="arabicPeriod"/>
            </a:pPr>
            <a:endParaRPr lang="en-SG" sz="2200" dirty="0">
              <a:solidFill>
                <a:srgbClr val="1C7DDB"/>
              </a:solidFill>
              <a:latin typeface="Abadi"/>
            </a:endParaRPr>
          </a:p>
          <a:p>
            <a:pPr marL="457200" indent="-457200">
              <a:buFont typeface="+mj-lt"/>
              <a:buAutoNum type="arabicPeriod"/>
            </a:pPr>
            <a:r>
              <a:rPr lang="en-SG" sz="2200" dirty="0">
                <a:solidFill>
                  <a:srgbClr val="1C7DDB"/>
                </a:solidFill>
                <a:latin typeface="Abadi"/>
              </a:rPr>
              <a:t>Inspect HTML Structure: Use browser tools to inspect the HTML structure of the page to understand how the data is organized (e.g., tables, lists, </a:t>
            </a:r>
            <a:r>
              <a:rPr lang="en-SG" sz="2200" dirty="0" err="1">
                <a:solidFill>
                  <a:srgbClr val="1C7DDB"/>
                </a:solidFill>
                <a:latin typeface="Abadi"/>
              </a:rPr>
              <a:t>divs</a:t>
            </a:r>
            <a:r>
              <a:rPr lang="en-SG" sz="2200" dirty="0">
                <a:solidFill>
                  <a:srgbClr val="1C7DDB"/>
                </a:solidFill>
                <a:latin typeface="Abadi"/>
              </a:rPr>
              <a:t>).</a:t>
            </a:r>
          </a:p>
          <a:p>
            <a:pPr marL="457200" indent="-457200">
              <a:buFont typeface="+mj-lt"/>
              <a:buAutoNum type="arabicPeriod"/>
            </a:pPr>
            <a:endParaRPr lang="en-SG" sz="2200" dirty="0">
              <a:solidFill>
                <a:srgbClr val="1C7DDB"/>
              </a:solidFill>
              <a:latin typeface="Abadi"/>
            </a:endParaRPr>
          </a:p>
          <a:p>
            <a:pPr marL="457200" indent="-457200">
              <a:buFont typeface="+mj-lt"/>
              <a:buAutoNum type="arabicPeriod"/>
            </a:pPr>
            <a:r>
              <a:rPr lang="en-SG" sz="2200" dirty="0">
                <a:solidFill>
                  <a:srgbClr val="1C7DDB"/>
                </a:solidFill>
                <a:latin typeface="Abadi"/>
              </a:rPr>
              <a:t>Write Scraper: Develop a script using a web scraping library (such as </a:t>
            </a:r>
            <a:r>
              <a:rPr lang="en-SG" sz="2200" dirty="0" err="1">
                <a:solidFill>
                  <a:srgbClr val="1C7DDB"/>
                </a:solidFill>
                <a:latin typeface="Abadi"/>
              </a:rPr>
              <a:t>BeautifulSoup</a:t>
            </a:r>
            <a:r>
              <a:rPr lang="en-SG" sz="2200" dirty="0">
                <a:solidFill>
                  <a:srgbClr val="1C7DDB"/>
                </a:solidFill>
                <a:latin typeface="Abadi"/>
              </a:rPr>
              <a:t> in Python) to programmatically navigate the structure of the web page and extract the needed data.</a:t>
            </a:r>
          </a:p>
          <a:p>
            <a:pPr marL="457200" indent="-457200">
              <a:buFont typeface="+mj-lt"/>
              <a:buAutoNum type="arabicPeriod"/>
            </a:pPr>
            <a:endParaRPr lang="en-SG" sz="2200" dirty="0">
              <a:solidFill>
                <a:srgbClr val="1C7DDB"/>
              </a:solidFill>
              <a:latin typeface="Abadi"/>
            </a:endParaRPr>
          </a:p>
          <a:p>
            <a:pPr marL="457200" indent="-457200">
              <a:buFont typeface="+mj-lt"/>
              <a:buAutoNum type="arabicPeriod"/>
            </a:pPr>
            <a:r>
              <a:rPr lang="en-SG" sz="2200" dirty="0">
                <a:solidFill>
                  <a:srgbClr val="1C7DDB"/>
                </a:solidFill>
                <a:latin typeface="Abadi"/>
              </a:rPr>
              <a:t>Execute Scraper: Run the script to make an HTTP request to the Wikipedia page and parse the HTML content returned.</a:t>
            </a:r>
          </a:p>
          <a:p>
            <a:pPr marL="457200" indent="-457200">
              <a:buFont typeface="+mj-lt"/>
              <a:buAutoNum type="arabicPeriod"/>
            </a:pPr>
            <a:endParaRPr lang="en-SG" sz="2200" dirty="0">
              <a:solidFill>
                <a:srgbClr val="1C7DDB"/>
              </a:solidFill>
              <a:latin typeface="Abadi"/>
            </a:endParaRPr>
          </a:p>
          <a:p>
            <a:pPr marL="457200" indent="-457200">
              <a:buFont typeface="+mj-lt"/>
              <a:buAutoNum type="arabicPeriod"/>
            </a:pPr>
            <a:r>
              <a:rPr lang="en-SG" sz="2200" dirty="0">
                <a:solidFill>
                  <a:srgbClr val="1C7DDB"/>
                </a:solidFill>
                <a:latin typeface="Abadi"/>
              </a:rPr>
              <a:t>Extract Data: The script processes the HTML to extract the data, typically found within tables or </a:t>
            </a:r>
            <a:r>
              <a:rPr lang="en-SG" sz="2200" dirty="0" err="1">
                <a:solidFill>
                  <a:srgbClr val="1C7DDB"/>
                </a:solidFill>
                <a:latin typeface="Abadi"/>
              </a:rPr>
              <a:t>infoboxes</a:t>
            </a:r>
            <a:r>
              <a:rPr lang="en-SG" sz="2200" dirty="0">
                <a:solidFill>
                  <a:srgbClr val="1C7DDB"/>
                </a:solidFill>
                <a:latin typeface="Abadi"/>
              </a:rPr>
              <a:t> on Wikipedia pages.</a:t>
            </a:r>
          </a:p>
        </p:txBody>
      </p:sp>
      <p:sp>
        <p:nvSpPr>
          <p:cNvPr id="5" name="Arrow: Down 4">
            <a:extLst>
              <a:ext uri="{FF2B5EF4-FFF2-40B4-BE49-F238E27FC236}">
                <a16:creationId xmlns:a16="http://schemas.microsoft.com/office/drawing/2014/main" id="{ADEEE743-A481-5944-B3EB-D17EBA173B15}"/>
              </a:ext>
            </a:extLst>
          </p:cNvPr>
          <p:cNvSpPr/>
          <p:nvPr/>
        </p:nvSpPr>
        <p:spPr>
          <a:xfrm>
            <a:off x="8398446" y="2632618"/>
            <a:ext cx="484632" cy="335869"/>
          </a:xfrm>
          <a:prstGeom prst="downArrow">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Arrow: Down 6">
            <a:extLst>
              <a:ext uri="{FF2B5EF4-FFF2-40B4-BE49-F238E27FC236}">
                <a16:creationId xmlns:a16="http://schemas.microsoft.com/office/drawing/2014/main" id="{4924A3AA-360B-C1E4-CA19-5BAF162CFE9C}"/>
              </a:ext>
            </a:extLst>
          </p:cNvPr>
          <p:cNvSpPr/>
          <p:nvPr/>
        </p:nvSpPr>
        <p:spPr>
          <a:xfrm>
            <a:off x="8398446" y="3339005"/>
            <a:ext cx="484632" cy="335869"/>
          </a:xfrm>
          <a:prstGeom prst="downArrow">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Arrow: Down 7">
            <a:extLst>
              <a:ext uri="{FF2B5EF4-FFF2-40B4-BE49-F238E27FC236}">
                <a16:creationId xmlns:a16="http://schemas.microsoft.com/office/drawing/2014/main" id="{89238988-DE0B-09D0-BACF-FECAAE80045E}"/>
              </a:ext>
            </a:extLst>
          </p:cNvPr>
          <p:cNvSpPr/>
          <p:nvPr/>
        </p:nvSpPr>
        <p:spPr>
          <a:xfrm>
            <a:off x="8398446" y="4154825"/>
            <a:ext cx="484632" cy="335869"/>
          </a:xfrm>
          <a:prstGeom prst="downArrow">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Arrow: Down 8">
            <a:extLst>
              <a:ext uri="{FF2B5EF4-FFF2-40B4-BE49-F238E27FC236}">
                <a16:creationId xmlns:a16="http://schemas.microsoft.com/office/drawing/2014/main" id="{E2375173-4F6C-1154-EF1C-DCC01A072874}"/>
              </a:ext>
            </a:extLst>
          </p:cNvPr>
          <p:cNvSpPr/>
          <p:nvPr/>
        </p:nvSpPr>
        <p:spPr>
          <a:xfrm>
            <a:off x="8398446" y="4802710"/>
            <a:ext cx="484632" cy="335869"/>
          </a:xfrm>
          <a:prstGeom prst="downArrow">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1194</TotalTime>
  <Words>4011</Words>
  <Application>Microsoft Office PowerPoint</Application>
  <PresentationFormat>Widescreen</PresentationFormat>
  <Paragraphs>247</Paragraphs>
  <Slides>46</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Inter</vt:lpstr>
      <vt:lpstr>Söhne</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Wen Jun Wen Jun</cp:lastModifiedBy>
  <cp:revision>205</cp:revision>
  <dcterms:created xsi:type="dcterms:W3CDTF">2021-04-29T18:58:34Z</dcterms:created>
  <dcterms:modified xsi:type="dcterms:W3CDTF">2024-02-02T03:58:07Z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